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4" r:id="rId3"/>
    <p:sldId id="271" r:id="rId4"/>
    <p:sldId id="285" r:id="rId5"/>
    <p:sldId id="279" r:id="rId6"/>
    <p:sldId id="277" r:id="rId7"/>
    <p:sldId id="290" r:id="rId8"/>
    <p:sldId id="275" r:id="rId9"/>
    <p:sldId id="289" r:id="rId10"/>
    <p:sldId id="292" r:id="rId11"/>
    <p:sldId id="266" r:id="rId12"/>
    <p:sldId id="291" r:id="rId13"/>
    <p:sldId id="270" r:id="rId14"/>
    <p:sldId id="267" r:id="rId15"/>
    <p:sldId id="272" r:id="rId16"/>
    <p:sldId id="287" r:id="rId17"/>
    <p:sldId id="273" r:id="rId18"/>
    <p:sldId id="288" r:id="rId19"/>
    <p:sldId id="261" r:id="rId20"/>
    <p:sldId id="259" r:id="rId21"/>
    <p:sldId id="262" r:id="rId22"/>
    <p:sldId id="293" r:id="rId23"/>
    <p:sldId id="260" r:id="rId24"/>
    <p:sldId id="296" r:id="rId25"/>
    <p:sldId id="295" r:id="rId26"/>
    <p:sldId id="294" r:id="rId27"/>
    <p:sldId id="263"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p:restoredTop sz="93333"/>
  </p:normalViewPr>
  <p:slideViewPr>
    <p:cSldViewPr snapToGrid="0">
      <p:cViewPr varScale="1">
        <p:scale>
          <a:sx n="106" d="100"/>
          <a:sy n="106" d="100"/>
        </p:scale>
        <p:origin x="1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FC64-9CC5-40CC-B4C1-885336406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EC7B8-26E2-6EF2-860A-513D92779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EE1E51-267C-0395-802C-BA3976A174D9}"/>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5" name="Footer Placeholder 4">
            <a:extLst>
              <a:ext uri="{FF2B5EF4-FFF2-40B4-BE49-F238E27FC236}">
                <a16:creationId xmlns:a16="http://schemas.microsoft.com/office/drawing/2014/main" id="{AF0B1AF1-DF9E-5B1D-1DCF-16C1F7B7F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5296A-BA69-A428-E883-1E6D6F65228A}"/>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27495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2A2C-AC59-D95F-DE4E-AF21B1126C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3AF1C-03FF-B1C2-273C-775EE8B28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94E45-8E94-E804-126D-DA162B6D7E59}"/>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5" name="Footer Placeholder 4">
            <a:extLst>
              <a:ext uri="{FF2B5EF4-FFF2-40B4-BE49-F238E27FC236}">
                <a16:creationId xmlns:a16="http://schemas.microsoft.com/office/drawing/2014/main" id="{A4A07182-2CDE-B22A-CE3A-B380E45B8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2EEE3-8C7F-9549-B4F2-128364103B9A}"/>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54191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704E-AFC4-AF05-8819-F9BCE2F530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7E2AFA-E40B-4D9B-A90C-CB492D1D3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88291-8DB6-96EE-077B-CC4676161DDC}"/>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5" name="Footer Placeholder 4">
            <a:extLst>
              <a:ext uri="{FF2B5EF4-FFF2-40B4-BE49-F238E27FC236}">
                <a16:creationId xmlns:a16="http://schemas.microsoft.com/office/drawing/2014/main" id="{D1C234C7-05DF-1E22-D9E7-E828911E4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1F6A0-91B8-6108-6E7D-4ED573D6BFE8}"/>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283435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7A2A-9DBF-B719-9F59-D4F2D0B87C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4EE06-3E8D-627D-E87B-EC1A9D64FA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74F14-98FF-6EF8-86D4-FF45EAD1B6BF}"/>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5" name="Footer Placeholder 4">
            <a:extLst>
              <a:ext uri="{FF2B5EF4-FFF2-40B4-BE49-F238E27FC236}">
                <a16:creationId xmlns:a16="http://schemas.microsoft.com/office/drawing/2014/main" id="{A2FBB4E1-B11A-21FE-4A7B-99FC8CD12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685BB-B191-CDD6-1835-B7B503CEA36D}"/>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252254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BC95-3375-ACD4-6CE2-A62D43D0AB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371EB-A28F-F301-BF01-EB15C7088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1573E3-5B1E-9B72-1D09-0EEE7EAC13EA}"/>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5" name="Footer Placeholder 4">
            <a:extLst>
              <a:ext uri="{FF2B5EF4-FFF2-40B4-BE49-F238E27FC236}">
                <a16:creationId xmlns:a16="http://schemas.microsoft.com/office/drawing/2014/main" id="{9E74E1A4-668E-D4A4-A39F-15A03995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A7D52-04D9-EAAD-97D7-EF28BF8A73A7}"/>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375471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15C6-593D-0F0C-D7E1-09F54D498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5E84D-3A30-A229-DE51-7E9E1F3F99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80679-3FCF-3A38-7DE1-24398CBDD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C12965-8BEE-E3F8-F1B1-48C3C043A8AF}"/>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6" name="Footer Placeholder 5">
            <a:extLst>
              <a:ext uri="{FF2B5EF4-FFF2-40B4-BE49-F238E27FC236}">
                <a16:creationId xmlns:a16="http://schemas.microsoft.com/office/drawing/2014/main" id="{6C54E9E5-1FC0-5970-0BFC-58E30CDA2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86CE6-CDEF-9955-477E-8BC4914960CE}"/>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368401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5C59-D6D8-3A90-963A-2DC50DD5B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8D9252-7544-C9F3-26B8-97E2AEC92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423DA-BD38-9E37-AE2A-5A5F3A3151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D95189-854C-9C78-B057-A1F6C9CE2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CC56B-FE03-190C-EF70-62741645BB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C662D-841F-2DE5-95DE-A04A465C2D38}"/>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8" name="Footer Placeholder 7">
            <a:extLst>
              <a:ext uri="{FF2B5EF4-FFF2-40B4-BE49-F238E27FC236}">
                <a16:creationId xmlns:a16="http://schemas.microsoft.com/office/drawing/2014/main" id="{DE5302A6-168F-AFF9-009C-E070B09CD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C06BCD-EF60-8B1C-D87A-89B3BA3B21B3}"/>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344830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1DCB-53EB-A24F-7C72-CF176043D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F916E2-8039-13F0-23F3-1E9D0F23D513}"/>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4" name="Footer Placeholder 3">
            <a:extLst>
              <a:ext uri="{FF2B5EF4-FFF2-40B4-BE49-F238E27FC236}">
                <a16:creationId xmlns:a16="http://schemas.microsoft.com/office/drawing/2014/main" id="{38443276-1138-A5C6-889E-A7126F88E2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9D6D64-3283-1611-675C-B2D6DCE83505}"/>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35179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63072-4D46-B0E7-FB00-487562552214}"/>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3" name="Footer Placeholder 2">
            <a:extLst>
              <a:ext uri="{FF2B5EF4-FFF2-40B4-BE49-F238E27FC236}">
                <a16:creationId xmlns:a16="http://schemas.microsoft.com/office/drawing/2014/main" id="{FB4062EA-728F-1CC3-6366-B958E1ADC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9B7A60-D70E-9797-5048-C3D767F81459}"/>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337017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8014-8495-7485-4A7F-785EA4D78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489B5-4DE6-AEC3-36FD-CE2D0A0C4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C5FBFB-7787-F3B1-D669-A03ED4306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B3884-6349-20EC-CD92-3FFC5F4960F7}"/>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6" name="Footer Placeholder 5">
            <a:extLst>
              <a:ext uri="{FF2B5EF4-FFF2-40B4-BE49-F238E27FC236}">
                <a16:creationId xmlns:a16="http://schemas.microsoft.com/office/drawing/2014/main" id="{8E8AEB1C-E7D9-30C1-4D33-5DDEE5049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99483-DFE3-5705-E47B-CC6D14355852}"/>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20957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657F-8259-0365-8452-4243DD0C4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03FE33-F74D-CA79-1FC9-0AFC521D2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FF771A-4BCB-934D-CDF6-8DDA09527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C4653-DBB3-9269-B17F-8BC2606EFFB0}"/>
              </a:ext>
            </a:extLst>
          </p:cNvPr>
          <p:cNvSpPr>
            <a:spLocks noGrp="1"/>
          </p:cNvSpPr>
          <p:nvPr>
            <p:ph type="dt" sz="half" idx="10"/>
          </p:nvPr>
        </p:nvSpPr>
        <p:spPr/>
        <p:txBody>
          <a:bodyPr/>
          <a:lstStyle/>
          <a:p>
            <a:fld id="{B343684D-DB24-B34A-84B8-91B141BBB86F}" type="datetimeFigureOut">
              <a:rPr lang="en-US" smtClean="0"/>
              <a:t>6/6/23</a:t>
            </a:fld>
            <a:endParaRPr lang="en-US"/>
          </a:p>
        </p:txBody>
      </p:sp>
      <p:sp>
        <p:nvSpPr>
          <p:cNvPr id="6" name="Footer Placeholder 5">
            <a:extLst>
              <a:ext uri="{FF2B5EF4-FFF2-40B4-BE49-F238E27FC236}">
                <a16:creationId xmlns:a16="http://schemas.microsoft.com/office/drawing/2014/main" id="{86B0A7F5-7F80-C2A6-F6E9-813447719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D6794-D1F4-F834-823F-6938939C04C1}"/>
              </a:ext>
            </a:extLst>
          </p:cNvPr>
          <p:cNvSpPr>
            <a:spLocks noGrp="1"/>
          </p:cNvSpPr>
          <p:nvPr>
            <p:ph type="sldNum" sz="quarter" idx="12"/>
          </p:nvPr>
        </p:nvSpPr>
        <p:spPr/>
        <p:txBody>
          <a:bodyPr/>
          <a:lstStyle/>
          <a:p>
            <a:fld id="{A1B9177B-F807-C24C-A21B-67008C78AF92}" type="slidenum">
              <a:rPr lang="en-US" smtClean="0"/>
              <a:t>‹#›</a:t>
            </a:fld>
            <a:endParaRPr lang="en-US"/>
          </a:p>
        </p:txBody>
      </p:sp>
    </p:spTree>
    <p:extLst>
      <p:ext uri="{BB962C8B-B14F-4D97-AF65-F5344CB8AC3E}">
        <p14:creationId xmlns:p14="http://schemas.microsoft.com/office/powerpoint/2010/main" val="340287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67DC3-4D63-7CDE-9D3A-FACA90649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C22ABB-D8F3-EE93-6DB8-00962DA43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43DC-40EC-9DF4-6831-0CEA9C47D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3684D-DB24-B34A-84B8-91B141BBB86F}" type="datetimeFigureOut">
              <a:rPr lang="en-US" smtClean="0"/>
              <a:t>6/6/23</a:t>
            </a:fld>
            <a:endParaRPr lang="en-US"/>
          </a:p>
        </p:txBody>
      </p:sp>
      <p:sp>
        <p:nvSpPr>
          <p:cNvPr id="5" name="Footer Placeholder 4">
            <a:extLst>
              <a:ext uri="{FF2B5EF4-FFF2-40B4-BE49-F238E27FC236}">
                <a16:creationId xmlns:a16="http://schemas.microsoft.com/office/drawing/2014/main" id="{14414BE9-F61A-7D45-C3AD-65DC11943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C14B1-CEE3-F131-A2D7-75733FDD9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9177B-F807-C24C-A21B-67008C78AF92}" type="slidenum">
              <a:rPr lang="en-US" smtClean="0"/>
              <a:t>‹#›</a:t>
            </a:fld>
            <a:endParaRPr lang="en-US"/>
          </a:p>
        </p:txBody>
      </p:sp>
    </p:spTree>
    <p:extLst>
      <p:ext uri="{BB962C8B-B14F-4D97-AF65-F5344CB8AC3E}">
        <p14:creationId xmlns:p14="http://schemas.microsoft.com/office/powerpoint/2010/main" val="105332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raham.com/maturity_assessment_profile.html" TargetMode="External"/><Relationship Id="rId2" Type="http://schemas.openxmlformats.org/officeDocument/2006/relationships/hyperlink" Target="https://www.stagesinternational.com/stagesassessments" TargetMode="External"/><Relationship Id="rId1" Type="http://schemas.openxmlformats.org/officeDocument/2006/relationships/slideLayout" Target="../slideLayouts/slideLayout2.xml"/><Relationship Id="rId4" Type="http://schemas.openxmlformats.org/officeDocument/2006/relationships/hyperlink" Target="https://lecticalive.org/about/ldma#gsc.tab=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6507-8F1B-9D54-F925-C73E23307F08}"/>
              </a:ext>
            </a:extLst>
          </p:cNvPr>
          <p:cNvSpPr>
            <a:spLocks noGrp="1"/>
          </p:cNvSpPr>
          <p:nvPr>
            <p:ph type="ctrTitle"/>
          </p:nvPr>
        </p:nvSpPr>
        <p:spPr/>
        <p:txBody>
          <a:bodyPr/>
          <a:lstStyle/>
          <a:p>
            <a:r>
              <a:rPr lang="en-US" dirty="0"/>
              <a:t>The STAGES Model of </a:t>
            </a:r>
            <a:br>
              <a:rPr lang="en-US" dirty="0"/>
            </a:br>
            <a:r>
              <a:rPr lang="en-US" dirty="0"/>
              <a:t>Adult Development</a:t>
            </a:r>
          </a:p>
        </p:txBody>
      </p:sp>
      <p:sp>
        <p:nvSpPr>
          <p:cNvPr id="3" name="Subtitle 2">
            <a:extLst>
              <a:ext uri="{FF2B5EF4-FFF2-40B4-BE49-F238E27FC236}">
                <a16:creationId xmlns:a16="http://schemas.microsoft.com/office/drawing/2014/main" id="{40286CD4-82E9-4F1D-7E08-D5C19875DA39}"/>
              </a:ext>
            </a:extLst>
          </p:cNvPr>
          <p:cNvSpPr>
            <a:spLocks noGrp="1"/>
          </p:cNvSpPr>
          <p:nvPr>
            <p:ph type="subTitle" idx="1"/>
          </p:nvPr>
        </p:nvSpPr>
        <p:spPr>
          <a:xfrm>
            <a:off x="1524000" y="3948544"/>
            <a:ext cx="9144000" cy="1309255"/>
          </a:xfrm>
        </p:spPr>
        <p:txBody>
          <a:bodyPr>
            <a:normAutofit/>
          </a:bodyPr>
          <a:lstStyle/>
          <a:p>
            <a:r>
              <a:rPr lang="en-US" sz="3600" dirty="0"/>
              <a:t>Patterns of Developing Maturity</a:t>
            </a:r>
          </a:p>
        </p:txBody>
      </p:sp>
    </p:spTree>
    <p:extLst>
      <p:ext uri="{BB962C8B-B14F-4D97-AF65-F5344CB8AC3E}">
        <p14:creationId xmlns:p14="http://schemas.microsoft.com/office/powerpoint/2010/main" val="196672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52D0F-E720-2914-62E5-C525C3E0A7C2}"/>
              </a:ext>
            </a:extLst>
          </p:cNvPr>
          <p:cNvSpPr>
            <a:spLocks noGrp="1"/>
          </p:cNvSpPr>
          <p:nvPr>
            <p:ph idx="1"/>
          </p:nvPr>
        </p:nvSpPr>
        <p:spPr>
          <a:xfrm>
            <a:off x="0" y="1828799"/>
            <a:ext cx="11353800" cy="4348163"/>
          </a:xfrm>
        </p:spPr>
        <p:txBody>
          <a:bodyPr/>
          <a:lstStyle/>
          <a:p>
            <a:pPr marL="0" indent="0">
              <a:buNone/>
            </a:pPr>
            <a:endParaRPr lang="en-US" dirty="0"/>
          </a:p>
          <a:p>
            <a:pPr marL="0" indent="0">
              <a:buNone/>
            </a:pPr>
            <a:endParaRPr lang="en-US" dirty="0"/>
          </a:p>
          <a:p>
            <a:pPr marL="0" indent="0">
              <a:buNone/>
            </a:pPr>
            <a:r>
              <a:rPr lang="en-US" dirty="0"/>
              <a:t>The basic scheme</a:t>
            </a:r>
          </a:p>
          <a:p>
            <a:r>
              <a:rPr lang="en-US" dirty="0"/>
              <a:t>Tiers each with four stages</a:t>
            </a:r>
          </a:p>
          <a:p>
            <a:r>
              <a:rPr lang="en-US" dirty="0"/>
              <a:t>Iterating patterns</a:t>
            </a:r>
          </a:p>
          <a:p>
            <a:r>
              <a:rPr lang="en-US" dirty="0"/>
              <a:t>Three questions</a:t>
            </a:r>
          </a:p>
          <a:p>
            <a:pPr marL="0" indent="0">
              <a:buNone/>
            </a:pPr>
            <a:endParaRPr lang="en-US" dirty="0"/>
          </a:p>
        </p:txBody>
      </p:sp>
      <p:pic>
        <p:nvPicPr>
          <p:cNvPr id="6" name="Picture 5" descr="A picture containing text, screenshot, font, design&#10;&#10;Description automatically generated">
            <a:extLst>
              <a:ext uri="{FF2B5EF4-FFF2-40B4-BE49-F238E27FC236}">
                <a16:creationId xmlns:a16="http://schemas.microsoft.com/office/drawing/2014/main" id="{6B432741-287E-BD8F-E9E2-89919A430268}"/>
              </a:ext>
            </a:extLst>
          </p:cNvPr>
          <p:cNvPicPr>
            <a:picLocks noChangeAspect="1"/>
          </p:cNvPicPr>
          <p:nvPr/>
        </p:nvPicPr>
        <p:blipFill>
          <a:blip r:embed="rId2"/>
          <a:stretch>
            <a:fillRect/>
          </a:stretch>
        </p:blipFill>
        <p:spPr>
          <a:xfrm>
            <a:off x="4374285" y="365126"/>
            <a:ext cx="6979514" cy="6492874"/>
          </a:xfrm>
          <a:prstGeom prst="rect">
            <a:avLst/>
          </a:prstGeom>
        </p:spPr>
      </p:pic>
    </p:spTree>
    <p:extLst>
      <p:ext uri="{BB962C8B-B14F-4D97-AF65-F5344CB8AC3E}">
        <p14:creationId xmlns:p14="http://schemas.microsoft.com/office/powerpoint/2010/main" val="369997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E451-B2AF-BAB1-2807-FB814FECCF6B}"/>
              </a:ext>
            </a:extLst>
          </p:cNvPr>
          <p:cNvSpPr>
            <a:spLocks noGrp="1"/>
          </p:cNvSpPr>
          <p:nvPr>
            <p:ph type="title"/>
          </p:nvPr>
        </p:nvSpPr>
        <p:spPr/>
        <p:txBody>
          <a:bodyPr/>
          <a:lstStyle/>
          <a:p>
            <a:r>
              <a:rPr lang="en-US" dirty="0"/>
              <a:t>Terri O’Fallon STAGES model</a:t>
            </a:r>
          </a:p>
        </p:txBody>
      </p:sp>
      <p:sp>
        <p:nvSpPr>
          <p:cNvPr id="3" name="Content Placeholder 2">
            <a:extLst>
              <a:ext uri="{FF2B5EF4-FFF2-40B4-BE49-F238E27FC236}">
                <a16:creationId xmlns:a16="http://schemas.microsoft.com/office/drawing/2014/main" id="{25B0E330-760F-1BF2-F9CF-11EBBAC61C9E}"/>
              </a:ext>
            </a:extLst>
          </p:cNvPr>
          <p:cNvSpPr>
            <a:spLocks noGrp="1"/>
          </p:cNvSpPr>
          <p:nvPr>
            <p:ph idx="1"/>
          </p:nvPr>
        </p:nvSpPr>
        <p:spPr/>
        <p:txBody>
          <a:bodyPr/>
          <a:lstStyle/>
          <a:p>
            <a:r>
              <a:rPr lang="en-US" dirty="0"/>
              <a:t>Built on KW, Susann Cook-</a:t>
            </a:r>
            <a:r>
              <a:rPr lang="en-US" dirty="0" err="1"/>
              <a:t>Greuter</a:t>
            </a:r>
            <a:r>
              <a:rPr lang="en-US" dirty="0"/>
              <a:t>, Aurobindo, etc.</a:t>
            </a:r>
          </a:p>
          <a:p>
            <a:r>
              <a:rPr lang="en-US" dirty="0"/>
              <a:t>More granular</a:t>
            </a:r>
          </a:p>
          <a:p>
            <a:r>
              <a:rPr lang="en-US" dirty="0"/>
              <a:t>Higher levels researched</a:t>
            </a:r>
          </a:p>
          <a:p>
            <a:r>
              <a:rPr lang="en-US" dirty="0"/>
              <a:t>Person perspective - numbers</a:t>
            </a:r>
          </a:p>
          <a:p>
            <a:endParaRPr lang="en-US" dirty="0"/>
          </a:p>
          <a:p>
            <a:endParaRPr lang="en-US" dirty="0"/>
          </a:p>
          <a:p>
            <a:endParaRPr lang="en-US" dirty="0"/>
          </a:p>
        </p:txBody>
      </p:sp>
    </p:spTree>
    <p:extLst>
      <p:ext uri="{BB962C8B-B14F-4D97-AF65-F5344CB8AC3E}">
        <p14:creationId xmlns:p14="http://schemas.microsoft.com/office/powerpoint/2010/main" val="161459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5870-ED43-ECD7-E7C2-DADF3E759664}"/>
              </a:ext>
            </a:extLst>
          </p:cNvPr>
          <p:cNvSpPr>
            <a:spLocks noGrp="1"/>
          </p:cNvSpPr>
          <p:nvPr>
            <p:ph type="title"/>
          </p:nvPr>
        </p:nvSpPr>
        <p:spPr>
          <a:xfrm>
            <a:off x="838200" y="365125"/>
            <a:ext cx="2750820" cy="1460500"/>
          </a:xfrm>
        </p:spPr>
        <p:txBody>
          <a:bodyPr>
            <a:normAutofit fontScale="90000"/>
          </a:bodyPr>
          <a:lstStyle/>
          <a:p>
            <a:r>
              <a:rPr lang="en-US" dirty="0"/>
              <a:t>Matrix with Names</a:t>
            </a:r>
          </a:p>
        </p:txBody>
      </p:sp>
      <p:pic>
        <p:nvPicPr>
          <p:cNvPr id="5" name="Content Placeholder 4" descr="A picture containing text, screenshot, design&#10;&#10;Description automatically generated">
            <a:extLst>
              <a:ext uri="{FF2B5EF4-FFF2-40B4-BE49-F238E27FC236}">
                <a16:creationId xmlns:a16="http://schemas.microsoft.com/office/drawing/2014/main" id="{956C6154-C206-F405-08C3-AB091DA03457}"/>
              </a:ext>
            </a:extLst>
          </p:cNvPr>
          <p:cNvPicPr>
            <a:picLocks noGrp="1" noChangeAspect="1"/>
          </p:cNvPicPr>
          <p:nvPr>
            <p:ph idx="1"/>
          </p:nvPr>
        </p:nvPicPr>
        <p:blipFill>
          <a:blip r:embed="rId2"/>
          <a:stretch>
            <a:fillRect/>
          </a:stretch>
        </p:blipFill>
        <p:spPr>
          <a:xfrm>
            <a:off x="3299460" y="-742950"/>
            <a:ext cx="8054340" cy="10214448"/>
          </a:xfrm>
        </p:spPr>
      </p:pic>
    </p:spTree>
    <p:extLst>
      <p:ext uri="{BB962C8B-B14F-4D97-AF65-F5344CB8AC3E}">
        <p14:creationId xmlns:p14="http://schemas.microsoft.com/office/powerpoint/2010/main" val="120375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52D0F-E720-2914-62E5-C525C3E0A7C2}"/>
              </a:ext>
            </a:extLst>
          </p:cNvPr>
          <p:cNvSpPr>
            <a:spLocks noGrp="1"/>
          </p:cNvSpPr>
          <p:nvPr>
            <p:ph idx="1"/>
          </p:nvPr>
        </p:nvSpPr>
        <p:spPr>
          <a:xfrm>
            <a:off x="0" y="1828799"/>
            <a:ext cx="11353800" cy="4348163"/>
          </a:xfrm>
        </p:spPr>
        <p:txBody>
          <a:bodyPr/>
          <a:lstStyle/>
          <a:p>
            <a:pPr marL="0" indent="0">
              <a:buNone/>
            </a:pPr>
            <a:endParaRPr lang="en-US" dirty="0"/>
          </a:p>
          <a:p>
            <a:pPr marL="0" indent="0">
              <a:buNone/>
            </a:pPr>
            <a:endParaRPr lang="en-US" dirty="0"/>
          </a:p>
          <a:p>
            <a:pPr marL="0" indent="0">
              <a:buNone/>
            </a:pPr>
            <a:r>
              <a:rPr lang="en-US" dirty="0"/>
              <a:t>The basic scheme</a:t>
            </a:r>
          </a:p>
          <a:p>
            <a:r>
              <a:rPr lang="en-US" dirty="0"/>
              <a:t>Tiers each with four stages</a:t>
            </a:r>
          </a:p>
          <a:p>
            <a:r>
              <a:rPr lang="en-US" dirty="0"/>
              <a:t>Iterating patterns</a:t>
            </a:r>
          </a:p>
          <a:p>
            <a:r>
              <a:rPr lang="en-US" dirty="0"/>
              <a:t>Three questions</a:t>
            </a:r>
          </a:p>
          <a:p>
            <a:pPr marL="0" indent="0">
              <a:buNone/>
            </a:pPr>
            <a:endParaRPr lang="en-US" dirty="0"/>
          </a:p>
        </p:txBody>
      </p:sp>
      <p:pic>
        <p:nvPicPr>
          <p:cNvPr id="6" name="Picture 5" descr="A picture containing text, screenshot, font, design&#10;&#10;Description automatically generated">
            <a:extLst>
              <a:ext uri="{FF2B5EF4-FFF2-40B4-BE49-F238E27FC236}">
                <a16:creationId xmlns:a16="http://schemas.microsoft.com/office/drawing/2014/main" id="{6B432741-287E-BD8F-E9E2-89919A430268}"/>
              </a:ext>
            </a:extLst>
          </p:cNvPr>
          <p:cNvPicPr>
            <a:picLocks noChangeAspect="1"/>
          </p:cNvPicPr>
          <p:nvPr/>
        </p:nvPicPr>
        <p:blipFill>
          <a:blip r:embed="rId2"/>
          <a:stretch>
            <a:fillRect/>
          </a:stretch>
        </p:blipFill>
        <p:spPr>
          <a:xfrm>
            <a:off x="4374285" y="365126"/>
            <a:ext cx="6979514" cy="6492874"/>
          </a:xfrm>
          <a:prstGeom prst="rect">
            <a:avLst/>
          </a:prstGeom>
        </p:spPr>
      </p:pic>
    </p:spTree>
    <p:extLst>
      <p:ext uri="{BB962C8B-B14F-4D97-AF65-F5344CB8AC3E}">
        <p14:creationId xmlns:p14="http://schemas.microsoft.com/office/powerpoint/2010/main" val="172014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0D37-2942-F4CB-56D5-4059C9DEF296}"/>
              </a:ext>
            </a:extLst>
          </p:cNvPr>
          <p:cNvSpPr>
            <a:spLocks noGrp="1"/>
          </p:cNvSpPr>
          <p:nvPr>
            <p:ph type="title"/>
          </p:nvPr>
        </p:nvSpPr>
        <p:spPr/>
        <p:txBody>
          <a:bodyPr/>
          <a:lstStyle/>
          <a:p>
            <a:r>
              <a:rPr lang="en-US" dirty="0"/>
              <a:t>Stage Descriptions: Concrete Tier.  Focus on Concrete Objects</a:t>
            </a:r>
          </a:p>
        </p:txBody>
      </p:sp>
      <p:sp>
        <p:nvSpPr>
          <p:cNvPr id="3" name="Content Placeholder 2">
            <a:extLst>
              <a:ext uri="{FF2B5EF4-FFF2-40B4-BE49-F238E27FC236}">
                <a16:creationId xmlns:a16="http://schemas.microsoft.com/office/drawing/2014/main" id="{0653514C-0196-63CC-8644-5A0A052EE0F1}"/>
              </a:ext>
            </a:extLst>
          </p:cNvPr>
          <p:cNvSpPr>
            <a:spLocks noGrp="1"/>
          </p:cNvSpPr>
          <p:nvPr>
            <p:ph idx="1"/>
          </p:nvPr>
        </p:nvSpPr>
        <p:spPr/>
        <p:txBody>
          <a:bodyPr>
            <a:normAutofit fontScale="92500" lnSpcReduction="20000"/>
          </a:bodyPr>
          <a:lstStyle/>
          <a:p>
            <a:r>
              <a:rPr lang="en-US" dirty="0"/>
              <a:t>Concrete</a:t>
            </a:r>
          </a:p>
          <a:p>
            <a:pPr lvl="1"/>
            <a:r>
              <a:rPr lang="en-US" dirty="0"/>
              <a:t>1.0 Impulsive, first person receptive.  Need to develop basic trust and bond with parents.  Copy others, learn their body </a:t>
            </a:r>
          </a:p>
          <a:p>
            <a:pPr lvl="1"/>
            <a:r>
              <a:rPr lang="en-US" dirty="0"/>
              <a:t>1.5 Egocentric, first person, action oriented – get what you want.  Exploring power in the world:  autonomy, initiative, follow-through, completion, celebration in the physical intellectual, emotional, and social areas.  Either/or seeing.</a:t>
            </a:r>
          </a:p>
          <a:p>
            <a:pPr lvl="1"/>
            <a:r>
              <a:rPr lang="en-US" dirty="0"/>
              <a:t>2.0 Rule-Oriented second person – I see you see me.  Shyness can arise. Relativity of concrete objects – e.g. beaker of different height same volume.  This perception leads to equality, fairness, conformity. Can remember the past and learn from it.  Hard to remember the rules.  Can’t prioritize easily.  Making friends, talking “with.”</a:t>
            </a:r>
          </a:p>
          <a:p>
            <a:pPr lvl="1"/>
            <a:r>
              <a:rPr lang="en-US" dirty="0"/>
              <a:t>2.5 Conformist second person.  Begin to prioritize rules, become excessively agreeable to preserve status in a group, tend to not question authority or question norms, policy, etc.  Interpenetration with their circle – I am you, you are me.  Late 2.5 establishes principles which underlie rules so they become more stable.  Can rebel against violations of these core principles.  In group and out group.   </a:t>
            </a:r>
          </a:p>
          <a:p>
            <a:endParaRPr lang="en-US" dirty="0"/>
          </a:p>
        </p:txBody>
      </p:sp>
    </p:spTree>
    <p:extLst>
      <p:ext uri="{BB962C8B-B14F-4D97-AF65-F5344CB8AC3E}">
        <p14:creationId xmlns:p14="http://schemas.microsoft.com/office/powerpoint/2010/main" val="362636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F079-0FA9-44E2-CF98-344BEAE147C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0DC6A58-78AC-4455-749E-42EE2E9D0448}"/>
              </a:ext>
            </a:extLst>
          </p:cNvPr>
          <p:cNvSpPr>
            <a:spLocks noGrp="1"/>
          </p:cNvSpPr>
          <p:nvPr>
            <p:ph idx="1"/>
          </p:nvPr>
        </p:nvSpPr>
        <p:spPr/>
        <p:txBody>
          <a:bodyPr/>
          <a:lstStyle/>
          <a:p>
            <a:r>
              <a:rPr lang="en-US" dirty="0"/>
              <a:t>Offer examples or one or more of the concrete stages (from your own life or another life you are familiar with).  Great to have children and adult examples.</a:t>
            </a:r>
          </a:p>
          <a:p>
            <a:r>
              <a:rPr lang="en-US" dirty="0"/>
              <a:t>How did you see yourself; how did you see others; what mattered to you/what did you value?</a:t>
            </a:r>
          </a:p>
        </p:txBody>
      </p:sp>
    </p:spTree>
    <p:extLst>
      <p:ext uri="{BB962C8B-B14F-4D97-AF65-F5344CB8AC3E}">
        <p14:creationId xmlns:p14="http://schemas.microsoft.com/office/powerpoint/2010/main" val="305619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1965-2C9E-E20F-1814-CBE1BCD46F16}"/>
              </a:ext>
            </a:extLst>
          </p:cNvPr>
          <p:cNvSpPr>
            <a:spLocks noGrp="1"/>
          </p:cNvSpPr>
          <p:nvPr>
            <p:ph type="title"/>
          </p:nvPr>
        </p:nvSpPr>
        <p:spPr/>
        <p:txBody>
          <a:bodyPr/>
          <a:lstStyle/>
          <a:p>
            <a:r>
              <a:rPr lang="en-US" dirty="0"/>
              <a:t>Stage Descriptions: Subtle Tier – focus on subtle objects</a:t>
            </a:r>
          </a:p>
        </p:txBody>
      </p:sp>
      <p:sp>
        <p:nvSpPr>
          <p:cNvPr id="3" name="Content Placeholder 2">
            <a:extLst>
              <a:ext uri="{FF2B5EF4-FFF2-40B4-BE49-F238E27FC236}">
                <a16:creationId xmlns:a16="http://schemas.microsoft.com/office/drawing/2014/main" id="{099FF6C8-27E0-BADD-A4DF-86113F326179}"/>
              </a:ext>
            </a:extLst>
          </p:cNvPr>
          <p:cNvSpPr>
            <a:spLocks noGrp="1"/>
          </p:cNvSpPr>
          <p:nvPr>
            <p:ph idx="1"/>
          </p:nvPr>
        </p:nvSpPr>
        <p:spPr/>
        <p:txBody>
          <a:bodyPr>
            <a:normAutofit fontScale="62500" lnSpcReduction="20000"/>
          </a:bodyPr>
          <a:lstStyle/>
          <a:p>
            <a:r>
              <a:rPr lang="en-US" dirty="0"/>
              <a:t>3.0 Expert 3d person. Individual focus, aware of own uniqueness. Fear of leaving the 2.5 group. Can visualize things not seen. Copies subtle experts. Look for “the answer.” Perfectionist, focus on detail. 2-3 year time span </a:t>
            </a:r>
          </a:p>
          <a:p>
            <a:r>
              <a:rPr lang="en-US" dirty="0"/>
              <a:t>3.5  Achiever 3d person.  Can focus, self generate goals and visualize the future. Can prioritize subtle ideas.  Strategic, metacognitive.  80/20 rule. Science is the answer to human perfectibility.  Engage in skill building. Copy social skills, arguments, emotional control of other successful people. Resent goals being interfered with.</a:t>
            </a:r>
          </a:p>
          <a:p>
            <a:r>
              <a:rPr lang="en-US" dirty="0"/>
              <a:t>4.0 Pluralist 4</a:t>
            </a:r>
            <a:r>
              <a:rPr lang="en-US" baseline="30000" dirty="0"/>
              <a:t>th</a:t>
            </a:r>
            <a:r>
              <a:rPr lang="en-US" dirty="0"/>
              <a:t> person.  See and seen in subtle.  Want to discover their real subtle self – need others to help them gain awareness of assumptions, interpretations, judgments and that others see in them. Everything is relative, contextual, life is more ambiguous.  Collective consciousness is noticed, relationship is emphasized over goal orientation.  Allergy to Achievers.  3 generations time span. From roles to archetypes. Respect and protect dignity of everyone.  </a:t>
            </a:r>
          </a:p>
          <a:p>
            <a:r>
              <a:rPr lang="en-US" dirty="0"/>
              <a:t>4.5 Strategist 4</a:t>
            </a:r>
            <a:r>
              <a:rPr lang="en-US" baseline="30000" dirty="0"/>
              <a:t>th</a:t>
            </a:r>
            <a:r>
              <a:rPr lang="en-US" dirty="0"/>
              <a:t> person.  Prioritize developmental, people oriented, developmentally inclusive perspectives which foster continuous learning.  See value of all levels.  Can stand outside systems and thus construct them instead of being constructed by them.  Recognize projections on reflection.   Time frame is past and future generations.  Zoom in (focus) and out (awareness). Embrace paradox.  Authenticity over niceness. See patterns of the human mind.  Internal and external systems view.  Can create internal system that leads to sustainable peace of mind, not just temporary.  Compassion for mistakes of earlier stages.</a:t>
            </a:r>
          </a:p>
        </p:txBody>
      </p:sp>
    </p:spTree>
    <p:extLst>
      <p:ext uri="{BB962C8B-B14F-4D97-AF65-F5344CB8AC3E}">
        <p14:creationId xmlns:p14="http://schemas.microsoft.com/office/powerpoint/2010/main" val="386470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3CB8-0FDE-6D84-0508-2A6653C57828}"/>
              </a:ext>
            </a:extLst>
          </p:cNvPr>
          <p:cNvSpPr>
            <a:spLocks noGrp="1"/>
          </p:cNvSpPr>
          <p:nvPr>
            <p:ph type="title"/>
          </p:nvPr>
        </p:nvSpPr>
        <p:spPr/>
        <p:txBody>
          <a:bodyPr/>
          <a:lstStyle/>
          <a:p>
            <a:r>
              <a:rPr lang="en-US" dirty="0"/>
              <a:t>Discussion of subtle</a:t>
            </a:r>
          </a:p>
        </p:txBody>
      </p:sp>
      <p:sp>
        <p:nvSpPr>
          <p:cNvPr id="3" name="Content Placeholder 2">
            <a:extLst>
              <a:ext uri="{FF2B5EF4-FFF2-40B4-BE49-F238E27FC236}">
                <a16:creationId xmlns:a16="http://schemas.microsoft.com/office/drawing/2014/main" id="{46A2644A-5171-F4EA-43D2-30DE87611C83}"/>
              </a:ext>
            </a:extLst>
          </p:cNvPr>
          <p:cNvSpPr>
            <a:spLocks noGrp="1"/>
          </p:cNvSpPr>
          <p:nvPr>
            <p:ph idx="1"/>
          </p:nvPr>
        </p:nvSpPr>
        <p:spPr/>
        <p:txBody>
          <a:bodyPr/>
          <a:lstStyle/>
          <a:p>
            <a:r>
              <a:rPr lang="en-US" dirty="0"/>
              <a:t>Offer examples or one or more of the subtle stages (from your own life or another life you are familiar with). </a:t>
            </a:r>
          </a:p>
          <a:p>
            <a:r>
              <a:rPr lang="en-US" dirty="0"/>
              <a:t>How did you see yourself; how did you see others; what mattered to you/what did you value?</a:t>
            </a:r>
          </a:p>
          <a:p>
            <a:endParaRPr lang="en-US" dirty="0"/>
          </a:p>
        </p:txBody>
      </p:sp>
    </p:spTree>
    <p:extLst>
      <p:ext uri="{BB962C8B-B14F-4D97-AF65-F5344CB8AC3E}">
        <p14:creationId xmlns:p14="http://schemas.microsoft.com/office/powerpoint/2010/main" val="329040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7E47-E749-BD81-F538-A91CC6FF0991}"/>
              </a:ext>
            </a:extLst>
          </p:cNvPr>
          <p:cNvSpPr>
            <a:spLocks noGrp="1"/>
          </p:cNvSpPr>
          <p:nvPr>
            <p:ph type="title"/>
          </p:nvPr>
        </p:nvSpPr>
        <p:spPr/>
        <p:txBody>
          <a:bodyPr/>
          <a:lstStyle/>
          <a:p>
            <a:r>
              <a:rPr lang="en-US" dirty="0"/>
              <a:t>Stage Descriptions. </a:t>
            </a:r>
            <a:r>
              <a:rPr lang="en-US" dirty="0" err="1"/>
              <a:t>Metaware</a:t>
            </a:r>
            <a:r>
              <a:rPr lang="en-US" dirty="0"/>
              <a:t> Tier. Focus on </a:t>
            </a:r>
            <a:r>
              <a:rPr lang="en-US" dirty="0" err="1"/>
              <a:t>Metaware</a:t>
            </a:r>
            <a:r>
              <a:rPr lang="en-US" dirty="0"/>
              <a:t> Objects</a:t>
            </a:r>
          </a:p>
        </p:txBody>
      </p:sp>
      <p:sp>
        <p:nvSpPr>
          <p:cNvPr id="3" name="Content Placeholder 2">
            <a:extLst>
              <a:ext uri="{FF2B5EF4-FFF2-40B4-BE49-F238E27FC236}">
                <a16:creationId xmlns:a16="http://schemas.microsoft.com/office/drawing/2014/main" id="{B1F61A1B-CF12-50E7-854D-570C72DA9FF0}"/>
              </a:ext>
            </a:extLst>
          </p:cNvPr>
          <p:cNvSpPr>
            <a:spLocks noGrp="1"/>
          </p:cNvSpPr>
          <p:nvPr>
            <p:ph idx="1"/>
          </p:nvPr>
        </p:nvSpPr>
        <p:spPr/>
        <p:txBody>
          <a:bodyPr>
            <a:normAutofit fontScale="70000" lnSpcReduction="20000"/>
          </a:bodyPr>
          <a:lstStyle/>
          <a:p>
            <a:r>
              <a:rPr lang="en-US" dirty="0"/>
              <a:t>5.0 Construct Aware – 5</a:t>
            </a:r>
            <a:r>
              <a:rPr lang="en-US" baseline="30000" dirty="0"/>
              <a:t>th</a:t>
            </a:r>
            <a:r>
              <a:rPr lang="en-US" dirty="0"/>
              <a:t> person. Historic time frame, cosmic space frame. Awareness as identity, observing self and objects within it. Begin to disidentify with subtle ego.  Witnessing in the moment. See how we reify and concretize our individual constructions and stories through language and assumed definitions and boundaries. Can turn things inside out, upside down in unusual ways.  From social construction to individual construction – all created by the mind. Difficult transition. Disorientation, changes. </a:t>
            </a:r>
          </a:p>
          <a:p>
            <a:r>
              <a:rPr lang="en-US" dirty="0"/>
              <a:t>5.5 Transpersonal – 5</a:t>
            </a:r>
            <a:r>
              <a:rPr lang="en-US" baseline="30000" dirty="0"/>
              <a:t>th</a:t>
            </a:r>
            <a:r>
              <a:rPr lang="en-US" dirty="0"/>
              <a:t> person.  They can develop these </a:t>
            </a:r>
            <a:r>
              <a:rPr lang="en-US" dirty="0" err="1"/>
              <a:t>metaware</a:t>
            </a:r>
            <a:r>
              <a:rPr lang="en-US" dirty="0"/>
              <a:t> constructions. Burned out on being taught. Don’t feel deeply seen by others.  Meta model building around a passion.  Aware of subtle ego. Witnessing in the moment.  Identify with Awareness.  </a:t>
            </a:r>
          </a:p>
          <a:p>
            <a:r>
              <a:rPr lang="en-US" dirty="0"/>
              <a:t>6.0 Universal – 6</a:t>
            </a:r>
            <a:r>
              <a:rPr lang="en-US" baseline="30000" dirty="0"/>
              <a:t>th</a:t>
            </a:r>
            <a:r>
              <a:rPr lang="en-US" dirty="0"/>
              <a:t> person.  Surrender individual to the </a:t>
            </a:r>
            <a:r>
              <a:rPr lang="en-US" dirty="0" err="1"/>
              <a:t>Metaware</a:t>
            </a:r>
            <a:r>
              <a:rPr lang="en-US" dirty="0"/>
              <a:t> Collective.  Unification with whole Universe.  Integrating fullness and emptiness.  All at once wholes.  Poetic.  Universal love/compassion without an object.  Deep appreciation for all.</a:t>
            </a:r>
          </a:p>
          <a:p>
            <a:r>
              <a:rPr lang="en-US" dirty="0"/>
              <a:t>6.5 Illumined.  Interpenetration of fullness and emptiness, one within the other. Able to reflect on the Universal oceanic experience.  See projections of entire world of mind on matter and life.  Can prioritize different universes created by Mind.  Capacity for Meta Visions that encompass and describe one Whole.  Integrates concrete, subtle and causal. Has instead of being had by.</a:t>
            </a:r>
          </a:p>
        </p:txBody>
      </p:sp>
    </p:spTree>
    <p:extLst>
      <p:ext uri="{BB962C8B-B14F-4D97-AF65-F5344CB8AC3E}">
        <p14:creationId xmlns:p14="http://schemas.microsoft.com/office/powerpoint/2010/main" val="241680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8D28-67E9-B127-CFB4-F061D2DDB1BE}"/>
              </a:ext>
            </a:extLst>
          </p:cNvPr>
          <p:cNvSpPr>
            <a:spLocks noGrp="1"/>
          </p:cNvSpPr>
          <p:nvPr>
            <p:ph type="title"/>
          </p:nvPr>
        </p:nvSpPr>
        <p:spPr/>
        <p:txBody>
          <a:bodyPr>
            <a:normAutofit/>
          </a:bodyPr>
          <a:lstStyle/>
          <a:p>
            <a:r>
              <a:rPr lang="en-US" dirty="0"/>
              <a:t>What stage am I: How to Know?</a:t>
            </a:r>
            <a:br>
              <a:rPr lang="en-US" dirty="0"/>
            </a:br>
            <a:endParaRPr lang="en-US" dirty="0"/>
          </a:p>
        </p:txBody>
      </p:sp>
      <p:sp>
        <p:nvSpPr>
          <p:cNvPr id="3" name="Content Placeholder 2">
            <a:extLst>
              <a:ext uri="{FF2B5EF4-FFF2-40B4-BE49-F238E27FC236}">
                <a16:creationId xmlns:a16="http://schemas.microsoft.com/office/drawing/2014/main" id="{3D5219AB-0F69-3824-DB37-228967EFA1EB}"/>
              </a:ext>
            </a:extLst>
          </p:cNvPr>
          <p:cNvSpPr>
            <a:spLocks noGrp="1"/>
          </p:cNvSpPr>
          <p:nvPr>
            <p:ph idx="1"/>
          </p:nvPr>
        </p:nvSpPr>
        <p:spPr/>
        <p:txBody>
          <a:bodyPr>
            <a:normAutofit fontScale="62500" lnSpcReduction="20000"/>
          </a:bodyPr>
          <a:lstStyle/>
          <a:p>
            <a:pPr marL="0" indent="0">
              <a:buNone/>
            </a:pPr>
            <a:r>
              <a:rPr lang="en-US" dirty="0"/>
              <a:t>Formal assessment – the best way</a:t>
            </a:r>
          </a:p>
          <a:p>
            <a:pPr marL="0" indent="0">
              <a:buNone/>
            </a:pPr>
            <a:r>
              <a:rPr lang="en-US" dirty="0"/>
              <a:t>Stages </a:t>
            </a:r>
            <a:r>
              <a:rPr lang="en-US" dirty="0">
                <a:hlinkClick r:id="rId2"/>
              </a:rPr>
              <a:t>https://www.stagesinternational.com/stagesassessments</a:t>
            </a:r>
            <a:endParaRPr lang="en-US" dirty="0"/>
          </a:p>
          <a:p>
            <a:pPr marL="0" indent="0">
              <a:buNone/>
            </a:pPr>
            <a:r>
              <a:rPr lang="en-US" dirty="0"/>
              <a:t>MAP: </a:t>
            </a:r>
            <a:r>
              <a:rPr lang="en-US" dirty="0">
                <a:hlinkClick r:id="rId3"/>
              </a:rPr>
              <a:t>https://www.bbraham.com/maturity_assessment_profile.html</a:t>
            </a:r>
            <a:r>
              <a:rPr lang="en-US" dirty="0"/>
              <a:t> </a:t>
            </a:r>
          </a:p>
          <a:p>
            <a:pPr marL="0" indent="0">
              <a:buNone/>
            </a:pPr>
            <a:r>
              <a:rPr lang="en-US" dirty="0"/>
              <a:t>Lectica LDMA </a:t>
            </a:r>
            <a:r>
              <a:rPr lang="en-US" dirty="0">
                <a:hlinkClick r:id="rId4"/>
              </a:rPr>
              <a:t>https://lecticalive.org/about/ldma#gsc.tab=0</a:t>
            </a:r>
            <a:endParaRPr lang="en-US" dirty="0"/>
          </a:p>
          <a:p>
            <a:pPr marL="0" indent="0">
              <a:buNone/>
            </a:pPr>
            <a:endParaRPr lang="en-US" dirty="0"/>
          </a:p>
          <a:p>
            <a:r>
              <a:rPr lang="en-US" dirty="0"/>
              <a:t>Avoid the tendency to rate self higher (Robb Smith says most people think they are two stages ahead of where they are)</a:t>
            </a:r>
          </a:p>
          <a:p>
            <a:r>
              <a:rPr lang="en-US" dirty="0"/>
              <a:t>Sequential nature – if lower levels aren’t filled out, may be state development over stage.</a:t>
            </a:r>
          </a:p>
          <a:p>
            <a:r>
              <a:rPr lang="en-US" dirty="0"/>
              <a:t>Prompts are comprehensive and designed to elicit necessary information</a:t>
            </a:r>
          </a:p>
          <a:p>
            <a:r>
              <a:rPr lang="en-US" dirty="0"/>
              <a:t>Reviewed by a trained scorer (often years of training)</a:t>
            </a:r>
          </a:p>
          <a:p>
            <a:r>
              <a:rPr lang="en-US" dirty="0"/>
              <a:t>Part of an overall scheme in which various elements that research shows are related to certain levels.</a:t>
            </a:r>
          </a:p>
          <a:p>
            <a:r>
              <a:rPr lang="en-US" dirty="0"/>
              <a:t>You get detailed information and recommendations.</a:t>
            </a:r>
          </a:p>
          <a:p>
            <a:r>
              <a:rPr lang="en-US" dirty="0"/>
              <a:t>But, it’s expensive.</a:t>
            </a:r>
          </a:p>
        </p:txBody>
      </p:sp>
    </p:spTree>
    <p:extLst>
      <p:ext uri="{BB962C8B-B14F-4D97-AF65-F5344CB8AC3E}">
        <p14:creationId xmlns:p14="http://schemas.microsoft.com/office/powerpoint/2010/main" val="192818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7D7C-0446-BA53-E01C-9E9B1C515E02}"/>
              </a:ext>
            </a:extLst>
          </p:cNvPr>
          <p:cNvSpPr>
            <a:spLocks noGrp="1"/>
          </p:cNvSpPr>
          <p:nvPr>
            <p:ph type="title"/>
          </p:nvPr>
        </p:nvSpPr>
        <p:spPr>
          <a:xfrm>
            <a:off x="838200" y="365125"/>
            <a:ext cx="10515600" cy="705045"/>
          </a:xfrm>
        </p:spPr>
        <p:txBody>
          <a:bodyPr/>
          <a:lstStyle/>
          <a:p>
            <a:r>
              <a:rPr lang="en-US" dirty="0"/>
              <a:t>Growing up is a lifelong endeavor</a:t>
            </a:r>
          </a:p>
        </p:txBody>
      </p:sp>
      <p:sp>
        <p:nvSpPr>
          <p:cNvPr id="3" name="Content Placeholder 2">
            <a:extLst>
              <a:ext uri="{FF2B5EF4-FFF2-40B4-BE49-F238E27FC236}">
                <a16:creationId xmlns:a16="http://schemas.microsoft.com/office/drawing/2014/main" id="{6EA519DD-8A12-97FB-469B-EC9F68A5C58F}"/>
              </a:ext>
            </a:extLst>
          </p:cNvPr>
          <p:cNvSpPr>
            <a:spLocks noGrp="1"/>
          </p:cNvSpPr>
          <p:nvPr>
            <p:ph idx="1"/>
          </p:nvPr>
        </p:nvSpPr>
        <p:spPr>
          <a:xfrm>
            <a:off x="0" y="1301859"/>
            <a:ext cx="11353800" cy="5556142"/>
          </a:xfrm>
        </p:spPr>
        <p:txBody>
          <a:bodyPr/>
          <a:lstStyle/>
          <a:p>
            <a:pPr marL="0" indent="0">
              <a:buNone/>
            </a:pPr>
            <a:r>
              <a:rPr lang="en-US" sz="2400" dirty="0"/>
              <a:t>We develop our capacity for</a:t>
            </a:r>
          </a:p>
          <a:p>
            <a:pPr lvl="1"/>
            <a:r>
              <a:rPr lang="en-US" dirty="0"/>
              <a:t>Increasingly zoomed out </a:t>
            </a:r>
          </a:p>
          <a:p>
            <a:pPr marL="457200" lvl="1" indent="0">
              <a:buNone/>
            </a:pPr>
            <a:r>
              <a:rPr lang="en-US" dirty="0"/>
              <a:t>person perspectives</a:t>
            </a:r>
          </a:p>
          <a:p>
            <a:pPr lvl="1"/>
            <a:r>
              <a:rPr lang="en-US" dirty="0"/>
              <a:t>Ever more sophisticated </a:t>
            </a:r>
          </a:p>
          <a:p>
            <a:pPr marL="457200" lvl="1" indent="0">
              <a:buNone/>
            </a:pPr>
            <a:r>
              <a:rPr lang="en-US" dirty="0"/>
              <a:t>meaning making</a:t>
            </a:r>
          </a:p>
          <a:p>
            <a:pPr marL="457200" lvl="1" indent="0">
              <a:buNone/>
            </a:pPr>
            <a:endParaRPr lang="en-US" dirty="0"/>
          </a:p>
          <a:p>
            <a:pPr marL="457200" lvl="1" indent="0">
              <a:buNone/>
            </a:pPr>
            <a:r>
              <a:rPr lang="en-US" sz="1800" dirty="0"/>
              <a:t>through many</a:t>
            </a:r>
          </a:p>
          <a:p>
            <a:pPr marL="457200" lvl="1" indent="0">
              <a:buNone/>
            </a:pPr>
            <a:endParaRPr lang="en-US" dirty="0"/>
          </a:p>
          <a:p>
            <a:r>
              <a:rPr lang="en-US" sz="2400" dirty="0"/>
              <a:t>Lines of development</a:t>
            </a:r>
          </a:p>
          <a:p>
            <a:r>
              <a:rPr lang="en-US" sz="2400" dirty="0"/>
              <a:t>Which share a similar </a:t>
            </a:r>
          </a:p>
          <a:p>
            <a:pPr marL="0" indent="0">
              <a:buNone/>
            </a:pPr>
            <a:r>
              <a:rPr lang="en-US" sz="2400" dirty="0"/>
              <a:t>developmental sequence</a:t>
            </a:r>
          </a:p>
          <a:p>
            <a:pPr lvl="1"/>
            <a:endParaRPr lang="en-US" dirty="0"/>
          </a:p>
        </p:txBody>
      </p:sp>
      <p:pic>
        <p:nvPicPr>
          <p:cNvPr id="6" name="Picture 5" descr="A picture containing text, screenshot, number, parallel&#10;&#10;Description automatically generated">
            <a:extLst>
              <a:ext uri="{FF2B5EF4-FFF2-40B4-BE49-F238E27FC236}">
                <a16:creationId xmlns:a16="http://schemas.microsoft.com/office/drawing/2014/main" id="{DD5E76A7-3F7A-1606-F1D7-DAF6036D0A5A}"/>
              </a:ext>
            </a:extLst>
          </p:cNvPr>
          <p:cNvPicPr>
            <a:picLocks noChangeAspect="1"/>
          </p:cNvPicPr>
          <p:nvPr/>
        </p:nvPicPr>
        <p:blipFill>
          <a:blip r:embed="rId2"/>
          <a:stretch>
            <a:fillRect/>
          </a:stretch>
        </p:blipFill>
        <p:spPr>
          <a:xfrm>
            <a:off x="3890495" y="1492847"/>
            <a:ext cx="7762016" cy="5174166"/>
          </a:xfrm>
          <a:prstGeom prst="rect">
            <a:avLst/>
          </a:prstGeom>
        </p:spPr>
      </p:pic>
    </p:spTree>
    <p:extLst>
      <p:ext uri="{BB962C8B-B14F-4D97-AF65-F5344CB8AC3E}">
        <p14:creationId xmlns:p14="http://schemas.microsoft.com/office/powerpoint/2010/main" val="4273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1C89-0B4A-278E-3863-36437159A5D1}"/>
              </a:ext>
            </a:extLst>
          </p:cNvPr>
          <p:cNvSpPr>
            <a:spLocks noGrp="1"/>
          </p:cNvSpPr>
          <p:nvPr>
            <p:ph type="title"/>
          </p:nvPr>
        </p:nvSpPr>
        <p:spPr>
          <a:xfrm>
            <a:off x="838200" y="304801"/>
            <a:ext cx="10515600" cy="609600"/>
          </a:xfrm>
        </p:spPr>
        <p:txBody>
          <a:bodyPr>
            <a:normAutofit fontScale="90000"/>
          </a:bodyPr>
          <a:lstStyle/>
          <a:p>
            <a:r>
              <a:rPr lang="en-US" dirty="0"/>
              <a:t>Self Assessment</a:t>
            </a:r>
          </a:p>
        </p:txBody>
      </p:sp>
      <p:sp>
        <p:nvSpPr>
          <p:cNvPr id="3" name="Content Placeholder 2">
            <a:extLst>
              <a:ext uri="{FF2B5EF4-FFF2-40B4-BE49-F238E27FC236}">
                <a16:creationId xmlns:a16="http://schemas.microsoft.com/office/drawing/2014/main" id="{2E136AE9-5A4B-B8E6-50CB-F8F554C435C3}"/>
              </a:ext>
            </a:extLst>
          </p:cNvPr>
          <p:cNvSpPr>
            <a:spLocks noGrp="1"/>
          </p:cNvSpPr>
          <p:nvPr>
            <p:ph idx="1"/>
          </p:nvPr>
        </p:nvSpPr>
        <p:spPr>
          <a:xfrm>
            <a:off x="838200" y="914400"/>
            <a:ext cx="10515600" cy="5262563"/>
          </a:xfrm>
        </p:spPr>
        <p:txBody>
          <a:bodyPr>
            <a:normAutofit/>
          </a:bodyPr>
          <a:lstStyle/>
          <a:p>
            <a:pPr marL="457200" lvl="1" indent="0">
              <a:buNone/>
            </a:pPr>
            <a:r>
              <a:rPr lang="en-US" dirty="0"/>
              <a:t>Method A</a:t>
            </a:r>
          </a:p>
          <a:p>
            <a:pPr lvl="2"/>
            <a:r>
              <a:rPr lang="en-US" dirty="0"/>
              <a:t>1.  Find a discussion of the stages (KW book, Susann’s paper, Terri’s model)</a:t>
            </a:r>
          </a:p>
          <a:p>
            <a:pPr lvl="2"/>
            <a:r>
              <a:rPr lang="en-US" dirty="0"/>
              <a:t>2.  Write out answers to these and any more areas you can think of</a:t>
            </a:r>
          </a:p>
          <a:p>
            <a:pPr lvl="3"/>
            <a:r>
              <a:rPr lang="en-US" dirty="0"/>
              <a:t>A. your values</a:t>
            </a:r>
          </a:p>
          <a:p>
            <a:pPr lvl="3"/>
            <a:r>
              <a:rPr lang="en-US" dirty="0"/>
              <a:t>B. your preferences for doing and experiencing</a:t>
            </a:r>
          </a:p>
          <a:p>
            <a:pPr lvl="3"/>
            <a:r>
              <a:rPr lang="en-US" dirty="0"/>
              <a:t>B. What is good and bad about the world today.</a:t>
            </a:r>
          </a:p>
          <a:p>
            <a:pPr lvl="3"/>
            <a:r>
              <a:rPr lang="en-US" dirty="0"/>
              <a:t>C. The qualities of people you prefer to be around</a:t>
            </a:r>
          </a:p>
          <a:p>
            <a:pPr lvl="3"/>
            <a:r>
              <a:rPr lang="en-US" dirty="0"/>
              <a:t>D. The qualities of people you prefer not to be around</a:t>
            </a:r>
          </a:p>
          <a:p>
            <a:pPr marL="1257300" lvl="2" indent="-342900">
              <a:buAutoNum type="arabicPeriod" startAt="3"/>
            </a:pPr>
            <a:r>
              <a:rPr lang="en-US" dirty="0"/>
              <a:t>Review the stage discussion.</a:t>
            </a:r>
          </a:p>
          <a:p>
            <a:pPr marL="1257300" lvl="2" indent="-342900">
              <a:buAutoNum type="arabicPeriod" startAt="3"/>
            </a:pPr>
            <a:r>
              <a:rPr lang="en-US" dirty="0"/>
              <a:t>In what stage would your values fall, your preferences, your worldview, the qualities you mention, your worldview?  Those you dislike are likely to be below or above your stage.</a:t>
            </a:r>
          </a:p>
        </p:txBody>
      </p:sp>
    </p:spTree>
    <p:extLst>
      <p:ext uri="{BB962C8B-B14F-4D97-AF65-F5344CB8AC3E}">
        <p14:creationId xmlns:p14="http://schemas.microsoft.com/office/powerpoint/2010/main" val="66357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4C78-EB14-1712-A476-8B757783884B}"/>
              </a:ext>
            </a:extLst>
          </p:cNvPr>
          <p:cNvSpPr>
            <a:spLocks noGrp="1"/>
          </p:cNvSpPr>
          <p:nvPr>
            <p:ph type="title"/>
          </p:nvPr>
        </p:nvSpPr>
        <p:spPr>
          <a:xfrm>
            <a:off x="838200" y="365125"/>
            <a:ext cx="10515600" cy="1042761"/>
          </a:xfrm>
        </p:spPr>
        <p:txBody>
          <a:bodyPr/>
          <a:lstStyle/>
          <a:p>
            <a:r>
              <a:rPr lang="en-US" dirty="0"/>
              <a:t>Self Assessment</a:t>
            </a:r>
          </a:p>
        </p:txBody>
      </p:sp>
      <p:sp>
        <p:nvSpPr>
          <p:cNvPr id="3" name="Content Placeholder 2">
            <a:extLst>
              <a:ext uri="{FF2B5EF4-FFF2-40B4-BE49-F238E27FC236}">
                <a16:creationId xmlns:a16="http://schemas.microsoft.com/office/drawing/2014/main" id="{54CBBC89-3017-7428-433A-8B2B50B6539F}"/>
              </a:ext>
            </a:extLst>
          </p:cNvPr>
          <p:cNvSpPr>
            <a:spLocks noGrp="1"/>
          </p:cNvSpPr>
          <p:nvPr>
            <p:ph idx="1"/>
          </p:nvPr>
        </p:nvSpPr>
        <p:spPr/>
        <p:txBody>
          <a:bodyPr>
            <a:normAutofit fontScale="92500" lnSpcReduction="10000"/>
          </a:bodyPr>
          <a:lstStyle/>
          <a:p>
            <a:pPr marL="0" indent="0">
              <a:buNone/>
            </a:pPr>
            <a:r>
              <a:rPr lang="en-US" dirty="0"/>
              <a:t>Method B - longer</a:t>
            </a:r>
          </a:p>
          <a:p>
            <a:pPr marL="0" indent="0">
              <a:buNone/>
            </a:pPr>
            <a:r>
              <a:rPr lang="en-US" dirty="0"/>
              <a:t>1.  Study a description of the stages</a:t>
            </a:r>
          </a:p>
          <a:p>
            <a:pPr marL="0" indent="0">
              <a:buNone/>
            </a:pPr>
            <a:r>
              <a:rPr lang="en-US" dirty="0"/>
              <a:t>2.  For each stage write about yourself in that stage.  Include your beliefs, your actions, your preferences, your worldview, your values, your relationships, and so on.  Give examples as to why you included these in this stage. [Include your ages, note the bell curve - you may begin a stage at 2 and still be acting out of it at 18, or begin a stage at 14 and still be acting out of it at 40.]</a:t>
            </a:r>
          </a:p>
          <a:p>
            <a:pPr marL="0" indent="0">
              <a:buNone/>
            </a:pPr>
            <a:r>
              <a:rPr lang="en-US" dirty="0"/>
              <a:t>3. Include as many domains as seem relevant</a:t>
            </a:r>
          </a:p>
          <a:p>
            <a:pPr marL="0" indent="0">
              <a:buNone/>
            </a:pPr>
            <a:r>
              <a:rPr lang="en-US" dirty="0"/>
              <a:t>4. Stop when it becomes difficult to complete this exercise.  That is where you are now.</a:t>
            </a:r>
          </a:p>
          <a:p>
            <a:pPr marL="0" indent="0">
              <a:buNone/>
            </a:pPr>
            <a:endParaRPr lang="en-US" dirty="0"/>
          </a:p>
          <a:p>
            <a:endParaRPr lang="en-US" dirty="0"/>
          </a:p>
        </p:txBody>
      </p:sp>
    </p:spTree>
    <p:extLst>
      <p:ext uri="{BB962C8B-B14F-4D97-AF65-F5344CB8AC3E}">
        <p14:creationId xmlns:p14="http://schemas.microsoft.com/office/powerpoint/2010/main" val="286016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49FD-A16F-0DCE-4D01-33F7C5B04D4D}"/>
              </a:ext>
            </a:extLst>
          </p:cNvPr>
          <p:cNvSpPr>
            <a:spLocks noGrp="1"/>
          </p:cNvSpPr>
          <p:nvPr>
            <p:ph type="title"/>
          </p:nvPr>
        </p:nvSpPr>
        <p:spPr/>
        <p:txBody>
          <a:bodyPr/>
          <a:lstStyle/>
          <a:p>
            <a:r>
              <a:rPr lang="en-US" dirty="0"/>
              <a:t>Practices for transformation</a:t>
            </a:r>
          </a:p>
        </p:txBody>
      </p:sp>
      <p:sp>
        <p:nvSpPr>
          <p:cNvPr id="3" name="Content Placeholder 2">
            <a:extLst>
              <a:ext uri="{FF2B5EF4-FFF2-40B4-BE49-F238E27FC236}">
                <a16:creationId xmlns:a16="http://schemas.microsoft.com/office/drawing/2014/main" id="{6D40F370-9E81-2525-FCA5-D3525DD01BA4}"/>
              </a:ext>
            </a:extLst>
          </p:cNvPr>
          <p:cNvSpPr>
            <a:spLocks noGrp="1"/>
          </p:cNvSpPr>
          <p:nvPr>
            <p:ph idx="1"/>
          </p:nvPr>
        </p:nvSpPr>
        <p:spPr/>
        <p:txBody>
          <a:bodyPr/>
          <a:lstStyle/>
          <a:p>
            <a:r>
              <a:rPr lang="en-US" dirty="0"/>
              <a:t>The unappealing ones are likely to be just what you need.</a:t>
            </a:r>
          </a:p>
          <a:p>
            <a:r>
              <a:rPr lang="en-US" dirty="0"/>
              <a:t>Your reaction to them may also help you to assess your stage.</a:t>
            </a:r>
          </a:p>
          <a:p>
            <a:r>
              <a:rPr lang="en-US" dirty="0"/>
              <a:t>The number one practice for transformation is translation into multiple areas where you are now until your cup </a:t>
            </a:r>
            <a:r>
              <a:rPr lang="en-US" dirty="0" err="1"/>
              <a:t>overfloweth</a:t>
            </a:r>
            <a:r>
              <a:rPr lang="en-US" dirty="0"/>
              <a:t>.</a:t>
            </a:r>
          </a:p>
          <a:p>
            <a:r>
              <a:rPr lang="en-US" dirty="0"/>
              <a:t>Others include spiritual practice, an attitude of openness, working with disorienting dilemmas, practicing quadrant seeing/stages seeing, looking for allergies and addictions (KW course Full Spectrum Awareness) </a:t>
            </a:r>
          </a:p>
          <a:p>
            <a:endParaRPr lang="en-US" dirty="0"/>
          </a:p>
        </p:txBody>
      </p:sp>
    </p:spTree>
    <p:extLst>
      <p:ext uri="{BB962C8B-B14F-4D97-AF65-F5344CB8AC3E}">
        <p14:creationId xmlns:p14="http://schemas.microsoft.com/office/powerpoint/2010/main" val="402009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40B2-75FF-DEE2-7F32-3287E94A463C}"/>
              </a:ext>
            </a:extLst>
          </p:cNvPr>
          <p:cNvSpPr>
            <a:spLocks noGrp="1"/>
          </p:cNvSpPr>
          <p:nvPr>
            <p:ph type="title"/>
          </p:nvPr>
        </p:nvSpPr>
        <p:spPr/>
        <p:txBody>
          <a:bodyPr>
            <a:normAutofit/>
          </a:bodyPr>
          <a:lstStyle/>
          <a:p>
            <a:r>
              <a:rPr lang="en-US" dirty="0"/>
              <a:t>Recommendations for each stage</a:t>
            </a:r>
          </a:p>
        </p:txBody>
      </p:sp>
      <p:sp>
        <p:nvSpPr>
          <p:cNvPr id="3" name="Content Placeholder 2">
            <a:extLst>
              <a:ext uri="{FF2B5EF4-FFF2-40B4-BE49-F238E27FC236}">
                <a16:creationId xmlns:a16="http://schemas.microsoft.com/office/drawing/2014/main" id="{7FCF45E4-7505-2F68-8770-82A4A4742E33}"/>
              </a:ext>
            </a:extLst>
          </p:cNvPr>
          <p:cNvSpPr>
            <a:spLocks noGrp="1"/>
          </p:cNvSpPr>
          <p:nvPr>
            <p:ph idx="1"/>
          </p:nvPr>
        </p:nvSpPr>
        <p:spPr/>
        <p:txBody>
          <a:bodyPr>
            <a:normAutofit fontScale="62500" lnSpcReduction="20000"/>
          </a:bodyPr>
          <a:lstStyle/>
          <a:p>
            <a:r>
              <a:rPr lang="en-US" dirty="0"/>
              <a:t>2.5 – 3.0  Question family, religious, other truths; study multiple opinions on any subject; notice where you are different from the groups you are a part of.  </a:t>
            </a:r>
          </a:p>
          <a:p>
            <a:r>
              <a:rPr lang="en-US" dirty="0"/>
              <a:t>3.0 – 3.5  Create plans for the future; select an area in which you want to achieve and be responsible about pursuing it; become aware of your own feelings and thoughts (metacognition); engage with multiple views of a subject through feedback processes; engage in scientific analysis. </a:t>
            </a:r>
          </a:p>
          <a:p>
            <a:r>
              <a:rPr lang="en-US" dirty="0"/>
              <a:t>3.5 – 4.0  Notice the circumstances/contexts in which things take place; in gatherings, notice if all voices are being heard; investigate your interior feelings and thoughts, especially your parts; share your interiors with others; notice how you and others are socially constructed.</a:t>
            </a:r>
          </a:p>
          <a:p>
            <a:r>
              <a:rPr lang="en-US" dirty="0"/>
              <a:t>4.0 - 4.5  Learn about adult development; notice it in action; notice and name contexts; notice your projections on others; consider how to create systems in which others thrive.</a:t>
            </a:r>
          </a:p>
          <a:p>
            <a:r>
              <a:rPr lang="en-US" dirty="0"/>
              <a:t>4.5– 5.0  Question the truth of what you think; take back projections; question the solidity and stability of societal constructions; </a:t>
            </a:r>
          </a:p>
          <a:p>
            <a:r>
              <a:rPr lang="en-US" dirty="0"/>
              <a:t>5.0 – 5.5 Notice when you are reifying a construction; notice the emptiness of words and definitions; experiment with shifting boundaries (e.g. integral inclusiveness); notice the subtle ego</a:t>
            </a:r>
          </a:p>
          <a:p>
            <a:r>
              <a:rPr lang="en-US" dirty="0"/>
              <a:t>5.5 - 6.0  Sink in and empty out; take time to just be; notice the felt difference between emptiness and immanence; consider the relationship of past, future, and now.  Notice the personal self from the perspective of the Witness.</a:t>
            </a:r>
          </a:p>
          <a:p>
            <a:endParaRPr lang="en-US" dirty="0"/>
          </a:p>
        </p:txBody>
      </p:sp>
    </p:spTree>
    <p:extLst>
      <p:ext uri="{BB962C8B-B14F-4D97-AF65-F5344CB8AC3E}">
        <p14:creationId xmlns:p14="http://schemas.microsoft.com/office/powerpoint/2010/main" val="115410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C4F4-6B61-3917-5CC6-106E1225566F}"/>
              </a:ext>
            </a:extLst>
          </p:cNvPr>
          <p:cNvSpPr>
            <a:spLocks noGrp="1"/>
          </p:cNvSpPr>
          <p:nvPr>
            <p:ph type="title"/>
          </p:nvPr>
        </p:nvSpPr>
        <p:spPr>
          <a:xfrm>
            <a:off x="838200" y="201881"/>
            <a:ext cx="9778340" cy="415637"/>
          </a:xfrm>
        </p:spPr>
        <p:txBody>
          <a:bodyPr>
            <a:normAutofit fontScale="90000"/>
          </a:bodyPr>
          <a:lstStyle/>
          <a:p>
            <a:r>
              <a:rPr lang="en-US" dirty="0"/>
              <a:t>Brief Overview</a:t>
            </a:r>
          </a:p>
        </p:txBody>
      </p:sp>
      <p:pic>
        <p:nvPicPr>
          <p:cNvPr id="5" name="Content Placeholder 4" descr="A picture containing text, screenshot, number, font&#10;&#10;Description automatically generated">
            <a:extLst>
              <a:ext uri="{FF2B5EF4-FFF2-40B4-BE49-F238E27FC236}">
                <a16:creationId xmlns:a16="http://schemas.microsoft.com/office/drawing/2014/main" id="{7EAEC589-0E08-B69C-9FEF-860123A47008}"/>
              </a:ext>
            </a:extLst>
          </p:cNvPr>
          <p:cNvPicPr>
            <a:picLocks noGrp="1" noChangeAspect="1"/>
          </p:cNvPicPr>
          <p:nvPr>
            <p:ph idx="1"/>
          </p:nvPr>
        </p:nvPicPr>
        <p:blipFill>
          <a:blip r:embed="rId2"/>
          <a:stretch>
            <a:fillRect/>
          </a:stretch>
        </p:blipFill>
        <p:spPr>
          <a:xfrm>
            <a:off x="4346369" y="523845"/>
            <a:ext cx="4880757" cy="6338399"/>
          </a:xfrm>
        </p:spPr>
      </p:pic>
    </p:spTree>
    <p:extLst>
      <p:ext uri="{BB962C8B-B14F-4D97-AF65-F5344CB8AC3E}">
        <p14:creationId xmlns:p14="http://schemas.microsoft.com/office/powerpoint/2010/main" val="396643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5870-ED43-ECD7-E7C2-DADF3E759664}"/>
              </a:ext>
            </a:extLst>
          </p:cNvPr>
          <p:cNvSpPr>
            <a:spLocks noGrp="1"/>
          </p:cNvSpPr>
          <p:nvPr>
            <p:ph type="title"/>
          </p:nvPr>
        </p:nvSpPr>
        <p:spPr>
          <a:xfrm>
            <a:off x="2017486" y="263525"/>
            <a:ext cx="2750820" cy="1460500"/>
          </a:xfrm>
        </p:spPr>
        <p:txBody>
          <a:bodyPr>
            <a:normAutofit fontScale="90000"/>
          </a:bodyPr>
          <a:lstStyle/>
          <a:p>
            <a:r>
              <a:rPr lang="en-US" dirty="0"/>
              <a:t>Matrix </a:t>
            </a:r>
            <a:br>
              <a:rPr lang="en-US" dirty="0"/>
            </a:br>
            <a:r>
              <a:rPr lang="en-US" dirty="0"/>
              <a:t>with </a:t>
            </a:r>
            <a:br>
              <a:rPr lang="en-US" dirty="0"/>
            </a:br>
            <a:r>
              <a:rPr lang="en-US" dirty="0"/>
              <a:t>Names</a:t>
            </a:r>
          </a:p>
        </p:txBody>
      </p:sp>
      <p:pic>
        <p:nvPicPr>
          <p:cNvPr id="5" name="Content Placeholder 4" descr="A picture containing text, screenshot, design&#10;&#10;Description automatically generated">
            <a:extLst>
              <a:ext uri="{FF2B5EF4-FFF2-40B4-BE49-F238E27FC236}">
                <a16:creationId xmlns:a16="http://schemas.microsoft.com/office/drawing/2014/main" id="{956C6154-C206-F405-08C3-AB091DA03457}"/>
              </a:ext>
            </a:extLst>
          </p:cNvPr>
          <p:cNvPicPr>
            <a:picLocks noGrp="1" noChangeAspect="1"/>
          </p:cNvPicPr>
          <p:nvPr>
            <p:ph idx="1"/>
          </p:nvPr>
        </p:nvPicPr>
        <p:blipFill>
          <a:blip r:embed="rId2"/>
          <a:stretch>
            <a:fillRect/>
          </a:stretch>
        </p:blipFill>
        <p:spPr>
          <a:xfrm>
            <a:off x="638628" y="-859065"/>
            <a:ext cx="9742714" cy="10214448"/>
          </a:xfrm>
        </p:spPr>
      </p:pic>
    </p:spTree>
    <p:extLst>
      <p:ext uri="{BB962C8B-B14F-4D97-AF65-F5344CB8AC3E}">
        <p14:creationId xmlns:p14="http://schemas.microsoft.com/office/powerpoint/2010/main" val="196566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52D0F-E720-2914-62E5-C525C3E0A7C2}"/>
              </a:ext>
            </a:extLst>
          </p:cNvPr>
          <p:cNvSpPr>
            <a:spLocks noGrp="1"/>
          </p:cNvSpPr>
          <p:nvPr>
            <p:ph idx="1"/>
          </p:nvPr>
        </p:nvSpPr>
        <p:spPr>
          <a:xfrm>
            <a:off x="0" y="1828799"/>
            <a:ext cx="11353800" cy="4348163"/>
          </a:xfrm>
        </p:spPr>
        <p:txBody>
          <a:bodyPr/>
          <a:lstStyle/>
          <a:p>
            <a:pPr marL="0" indent="0">
              <a:buNone/>
            </a:pPr>
            <a:endParaRPr lang="en-US" dirty="0"/>
          </a:p>
          <a:p>
            <a:pPr marL="0" indent="0">
              <a:buNone/>
            </a:pPr>
            <a:endParaRPr lang="en-US" dirty="0"/>
          </a:p>
          <a:p>
            <a:pPr marL="0" indent="0">
              <a:buNone/>
            </a:pPr>
            <a:r>
              <a:rPr lang="en-US" dirty="0"/>
              <a:t>The basic scheme</a:t>
            </a:r>
          </a:p>
          <a:p>
            <a:r>
              <a:rPr lang="en-US" dirty="0"/>
              <a:t>Tiers each with four stages</a:t>
            </a:r>
          </a:p>
          <a:p>
            <a:r>
              <a:rPr lang="en-US" dirty="0"/>
              <a:t>Iterating patterns</a:t>
            </a:r>
          </a:p>
          <a:p>
            <a:r>
              <a:rPr lang="en-US" dirty="0"/>
              <a:t>Three questions</a:t>
            </a:r>
          </a:p>
          <a:p>
            <a:pPr marL="0" indent="0">
              <a:buNone/>
            </a:pPr>
            <a:endParaRPr lang="en-US" dirty="0"/>
          </a:p>
        </p:txBody>
      </p:sp>
      <p:pic>
        <p:nvPicPr>
          <p:cNvPr id="6" name="Picture 5" descr="A picture containing text, screenshot, font, design&#10;&#10;Description automatically generated">
            <a:extLst>
              <a:ext uri="{FF2B5EF4-FFF2-40B4-BE49-F238E27FC236}">
                <a16:creationId xmlns:a16="http://schemas.microsoft.com/office/drawing/2014/main" id="{6B432741-287E-BD8F-E9E2-89919A430268}"/>
              </a:ext>
            </a:extLst>
          </p:cNvPr>
          <p:cNvPicPr>
            <a:picLocks noChangeAspect="1"/>
          </p:cNvPicPr>
          <p:nvPr/>
        </p:nvPicPr>
        <p:blipFill>
          <a:blip r:embed="rId2"/>
          <a:stretch>
            <a:fillRect/>
          </a:stretch>
        </p:blipFill>
        <p:spPr>
          <a:xfrm>
            <a:off x="4374285" y="365126"/>
            <a:ext cx="6979514" cy="6492874"/>
          </a:xfrm>
          <a:prstGeom prst="rect">
            <a:avLst/>
          </a:prstGeom>
        </p:spPr>
      </p:pic>
    </p:spTree>
    <p:extLst>
      <p:ext uri="{BB962C8B-B14F-4D97-AF65-F5344CB8AC3E}">
        <p14:creationId xmlns:p14="http://schemas.microsoft.com/office/powerpoint/2010/main" val="167793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A43C-6A89-5393-9AE9-DE9662F0FD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005C5-ADB9-FFCB-05F0-B1401055F1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27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BD92-C15B-B9A4-7331-D29AD25C2F1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BD7541-F11D-FB39-DE93-618CC89BD1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810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66F1-E09D-531A-0CE7-AE3C73B6AF69}"/>
              </a:ext>
            </a:extLst>
          </p:cNvPr>
          <p:cNvSpPr>
            <a:spLocks noGrp="1"/>
          </p:cNvSpPr>
          <p:nvPr>
            <p:ph type="title"/>
          </p:nvPr>
        </p:nvSpPr>
        <p:spPr>
          <a:xfrm>
            <a:off x="838200" y="0"/>
            <a:ext cx="10515600" cy="510639"/>
          </a:xfrm>
        </p:spPr>
        <p:txBody>
          <a:bodyPr>
            <a:normAutofit fontScale="90000"/>
          </a:bodyPr>
          <a:lstStyle/>
          <a:p>
            <a:r>
              <a:rPr lang="en-US" dirty="0"/>
              <a:t>Multiple models compared</a:t>
            </a:r>
          </a:p>
        </p:txBody>
      </p:sp>
      <p:pic>
        <p:nvPicPr>
          <p:cNvPr id="5" name="Content Placeholder 4">
            <a:extLst>
              <a:ext uri="{FF2B5EF4-FFF2-40B4-BE49-F238E27FC236}">
                <a16:creationId xmlns:a16="http://schemas.microsoft.com/office/drawing/2014/main" id="{ED4DAEBF-D355-E95A-9F58-72501F786186}"/>
              </a:ext>
            </a:extLst>
          </p:cNvPr>
          <p:cNvPicPr>
            <a:picLocks noGrp="1" noChangeAspect="1"/>
          </p:cNvPicPr>
          <p:nvPr>
            <p:ph idx="1"/>
          </p:nvPr>
        </p:nvPicPr>
        <p:blipFill>
          <a:blip r:embed="rId2"/>
          <a:stretch>
            <a:fillRect/>
          </a:stretch>
        </p:blipFill>
        <p:spPr>
          <a:xfrm>
            <a:off x="2116087" y="314327"/>
            <a:ext cx="7669181" cy="6543673"/>
          </a:xfrm>
        </p:spPr>
      </p:pic>
    </p:spTree>
    <p:extLst>
      <p:ext uri="{BB962C8B-B14F-4D97-AF65-F5344CB8AC3E}">
        <p14:creationId xmlns:p14="http://schemas.microsoft.com/office/powerpoint/2010/main" val="97310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C6AF-C001-2816-2287-C49BC45E63FA}"/>
              </a:ext>
            </a:extLst>
          </p:cNvPr>
          <p:cNvSpPr>
            <a:spLocks noGrp="1"/>
          </p:cNvSpPr>
          <p:nvPr>
            <p:ph type="title"/>
          </p:nvPr>
        </p:nvSpPr>
        <p:spPr>
          <a:xfrm>
            <a:off x="838200" y="83127"/>
            <a:ext cx="10515600" cy="1061461"/>
          </a:xfrm>
        </p:spPr>
        <p:txBody>
          <a:bodyPr>
            <a:normAutofit fontScale="90000"/>
          </a:bodyPr>
          <a:lstStyle/>
          <a:p>
            <a:r>
              <a:rPr lang="en-US" dirty="0"/>
              <a:t>Ways of seeing</a:t>
            </a:r>
            <a:br>
              <a:rPr lang="en-US" dirty="0"/>
            </a:br>
            <a:endParaRPr lang="en-US" dirty="0"/>
          </a:p>
        </p:txBody>
      </p:sp>
      <p:sp>
        <p:nvSpPr>
          <p:cNvPr id="3" name="Content Placeholder 2">
            <a:extLst>
              <a:ext uri="{FF2B5EF4-FFF2-40B4-BE49-F238E27FC236}">
                <a16:creationId xmlns:a16="http://schemas.microsoft.com/office/drawing/2014/main" id="{99089808-2775-CB3A-1947-3C5C8DFC70CF}"/>
              </a:ext>
            </a:extLst>
          </p:cNvPr>
          <p:cNvSpPr>
            <a:spLocks noGrp="1"/>
          </p:cNvSpPr>
          <p:nvPr>
            <p:ph idx="1"/>
          </p:nvPr>
        </p:nvSpPr>
        <p:spPr>
          <a:xfrm>
            <a:off x="838200" y="1144588"/>
            <a:ext cx="10515600" cy="5032375"/>
          </a:xfrm>
        </p:spPr>
        <p:txBody>
          <a:bodyPr/>
          <a:lstStyle/>
          <a:p>
            <a:r>
              <a:rPr lang="en-US" dirty="0"/>
              <a:t>Lines vs center of gravity</a:t>
            </a:r>
          </a:p>
          <a:p>
            <a:r>
              <a:rPr lang="en-US" dirty="0"/>
              <a:t>Grasshopper, caterpillar</a:t>
            </a:r>
          </a:p>
          <a:p>
            <a:r>
              <a:rPr lang="en-US" dirty="0"/>
              <a:t>Ladders, Circles, and </a:t>
            </a:r>
            <a:br>
              <a:rPr lang="en-US" dirty="0"/>
            </a:br>
            <a:r>
              <a:rPr lang="en-US" dirty="0"/>
              <a:t>Nesting Dolls </a:t>
            </a:r>
          </a:p>
          <a:p>
            <a:endParaRPr lang="en-US" dirty="0"/>
          </a:p>
          <a:p>
            <a:endParaRPr lang="en-US" dirty="0"/>
          </a:p>
        </p:txBody>
      </p:sp>
      <p:pic>
        <p:nvPicPr>
          <p:cNvPr id="4" name="Picture 3" descr="A picture containing text, screenshot, font, number&#10;&#10;Description automatically generated">
            <a:extLst>
              <a:ext uri="{FF2B5EF4-FFF2-40B4-BE49-F238E27FC236}">
                <a16:creationId xmlns:a16="http://schemas.microsoft.com/office/drawing/2014/main" id="{D5D4E047-BCA4-F1F3-A659-E3EAE8999953}"/>
              </a:ext>
            </a:extLst>
          </p:cNvPr>
          <p:cNvPicPr>
            <a:picLocks noChangeAspect="1"/>
          </p:cNvPicPr>
          <p:nvPr/>
        </p:nvPicPr>
        <p:blipFill>
          <a:blip r:embed="rId2"/>
          <a:stretch>
            <a:fillRect/>
          </a:stretch>
        </p:blipFill>
        <p:spPr>
          <a:xfrm>
            <a:off x="6085629" y="681037"/>
            <a:ext cx="4859338" cy="5547033"/>
          </a:xfrm>
          <a:prstGeom prst="rect">
            <a:avLst/>
          </a:prstGeom>
        </p:spPr>
      </p:pic>
      <p:pic>
        <p:nvPicPr>
          <p:cNvPr id="5" name="Picture 4" descr="A picture containing circle, colorfulness, text&#10;&#10;Description automatically generated">
            <a:extLst>
              <a:ext uri="{FF2B5EF4-FFF2-40B4-BE49-F238E27FC236}">
                <a16:creationId xmlns:a16="http://schemas.microsoft.com/office/drawing/2014/main" id="{782C8CFD-1929-DD05-C80F-C682FD0C06FF}"/>
              </a:ext>
            </a:extLst>
          </p:cNvPr>
          <p:cNvPicPr>
            <a:picLocks noChangeAspect="1"/>
          </p:cNvPicPr>
          <p:nvPr/>
        </p:nvPicPr>
        <p:blipFill>
          <a:blip r:embed="rId3"/>
          <a:stretch>
            <a:fillRect/>
          </a:stretch>
        </p:blipFill>
        <p:spPr>
          <a:xfrm>
            <a:off x="580579" y="3429000"/>
            <a:ext cx="2415891" cy="3120799"/>
          </a:xfrm>
          <a:prstGeom prst="rect">
            <a:avLst/>
          </a:prstGeom>
        </p:spPr>
      </p:pic>
      <p:pic>
        <p:nvPicPr>
          <p:cNvPr id="6" name="Picture 5" descr="A picture containing shaker, tableware, indoor, art&#10;&#10;Description automatically generated">
            <a:extLst>
              <a:ext uri="{FF2B5EF4-FFF2-40B4-BE49-F238E27FC236}">
                <a16:creationId xmlns:a16="http://schemas.microsoft.com/office/drawing/2014/main" id="{90C66D08-A40A-648F-7807-177FD6021014}"/>
              </a:ext>
            </a:extLst>
          </p:cNvPr>
          <p:cNvPicPr>
            <a:picLocks noChangeAspect="1"/>
          </p:cNvPicPr>
          <p:nvPr/>
        </p:nvPicPr>
        <p:blipFill>
          <a:blip r:embed="rId4"/>
          <a:stretch>
            <a:fillRect/>
          </a:stretch>
        </p:blipFill>
        <p:spPr>
          <a:xfrm>
            <a:off x="3182173" y="3654028"/>
            <a:ext cx="2903455" cy="2466215"/>
          </a:xfrm>
          <a:prstGeom prst="rect">
            <a:avLst/>
          </a:prstGeom>
        </p:spPr>
      </p:pic>
    </p:spTree>
    <p:extLst>
      <p:ext uri="{BB962C8B-B14F-4D97-AF65-F5344CB8AC3E}">
        <p14:creationId xmlns:p14="http://schemas.microsoft.com/office/powerpoint/2010/main" val="279457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C231-7512-6685-3927-0D3AA91E65B4}"/>
              </a:ext>
            </a:extLst>
          </p:cNvPr>
          <p:cNvSpPr>
            <a:spLocks noGrp="1"/>
          </p:cNvSpPr>
          <p:nvPr>
            <p:ph type="title"/>
          </p:nvPr>
        </p:nvSpPr>
        <p:spPr/>
        <p:txBody>
          <a:bodyPr/>
          <a:lstStyle/>
          <a:p>
            <a:r>
              <a:rPr lang="en-US" dirty="0"/>
              <a:t>How does growth happen?</a:t>
            </a:r>
          </a:p>
        </p:txBody>
      </p:sp>
      <p:sp>
        <p:nvSpPr>
          <p:cNvPr id="3" name="Content Placeholder 2">
            <a:extLst>
              <a:ext uri="{FF2B5EF4-FFF2-40B4-BE49-F238E27FC236}">
                <a16:creationId xmlns:a16="http://schemas.microsoft.com/office/drawing/2014/main" id="{59757B38-4AD8-FA04-0170-87EFA8ADFD4B}"/>
              </a:ext>
            </a:extLst>
          </p:cNvPr>
          <p:cNvSpPr>
            <a:spLocks noGrp="1"/>
          </p:cNvSpPr>
          <p:nvPr>
            <p:ph idx="1"/>
          </p:nvPr>
        </p:nvSpPr>
        <p:spPr/>
        <p:txBody>
          <a:bodyPr/>
          <a:lstStyle/>
          <a:p>
            <a:r>
              <a:rPr lang="en-US" dirty="0"/>
              <a:t>Meaning making expands and deepens usually through openness, disorienting dilemmas, state practices, intention, study, etc.</a:t>
            </a:r>
          </a:p>
          <a:p>
            <a:r>
              <a:rPr lang="en-US" dirty="0"/>
              <a:t>Transcend and include previous stages</a:t>
            </a:r>
          </a:p>
          <a:p>
            <a:r>
              <a:rPr lang="en-US" dirty="0"/>
              <a:t>Caterpillar not grasshopper</a:t>
            </a:r>
          </a:p>
          <a:p>
            <a:r>
              <a:rPr lang="en-US" dirty="0"/>
              <a:t>How long does it take? Time, age</a:t>
            </a:r>
          </a:p>
          <a:p>
            <a:r>
              <a:rPr lang="en-US" dirty="0"/>
              <a:t>Individual, cultural development – pull of gravity</a:t>
            </a:r>
          </a:p>
          <a:p>
            <a:r>
              <a:rPr lang="en-US" dirty="0"/>
              <a:t>Why doesn’t everyone know about this? Objections to stages</a:t>
            </a:r>
          </a:p>
          <a:p>
            <a:endParaRPr lang="en-US" dirty="0"/>
          </a:p>
        </p:txBody>
      </p:sp>
    </p:spTree>
    <p:extLst>
      <p:ext uri="{BB962C8B-B14F-4D97-AF65-F5344CB8AC3E}">
        <p14:creationId xmlns:p14="http://schemas.microsoft.com/office/powerpoint/2010/main" val="36676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F8C7-492B-9BFC-7700-476EC5C12100}"/>
              </a:ext>
            </a:extLst>
          </p:cNvPr>
          <p:cNvSpPr>
            <a:spLocks noGrp="1"/>
          </p:cNvSpPr>
          <p:nvPr>
            <p:ph type="title"/>
          </p:nvPr>
        </p:nvSpPr>
        <p:spPr>
          <a:xfrm>
            <a:off x="838200" y="1"/>
            <a:ext cx="10515600" cy="1690688"/>
          </a:xfrm>
        </p:spPr>
        <p:txBody>
          <a:bodyPr>
            <a:normAutofit/>
          </a:bodyPr>
          <a:lstStyle/>
          <a:p>
            <a:r>
              <a:rPr lang="en-US" sz="3600" dirty="0"/>
              <a:t>Transformation vs. Translation</a:t>
            </a:r>
            <a:br>
              <a:rPr lang="en-US" sz="3600" dirty="0"/>
            </a:br>
            <a:r>
              <a:rPr lang="en-US" sz="3600" dirty="0"/>
              <a:t>Lines and stages: horizontal and vertical development</a:t>
            </a:r>
          </a:p>
        </p:txBody>
      </p:sp>
      <p:pic>
        <p:nvPicPr>
          <p:cNvPr id="5" name="Content Placeholder 4" descr="A picture containing text, screenshot, number, parallel&#10;&#10;Description automatically generated">
            <a:extLst>
              <a:ext uri="{FF2B5EF4-FFF2-40B4-BE49-F238E27FC236}">
                <a16:creationId xmlns:a16="http://schemas.microsoft.com/office/drawing/2014/main" id="{40D771AD-34F1-0D55-869F-DB762F222042}"/>
              </a:ext>
            </a:extLst>
          </p:cNvPr>
          <p:cNvPicPr>
            <a:picLocks noGrp="1" noChangeAspect="1"/>
          </p:cNvPicPr>
          <p:nvPr>
            <p:ph idx="1"/>
          </p:nvPr>
        </p:nvPicPr>
        <p:blipFill>
          <a:blip r:embed="rId2"/>
          <a:stretch>
            <a:fillRect/>
          </a:stretch>
        </p:blipFill>
        <p:spPr>
          <a:xfrm>
            <a:off x="2099005" y="1690689"/>
            <a:ext cx="6684184" cy="4752919"/>
          </a:xfrm>
        </p:spPr>
      </p:pic>
    </p:spTree>
    <p:extLst>
      <p:ext uri="{BB962C8B-B14F-4D97-AF65-F5344CB8AC3E}">
        <p14:creationId xmlns:p14="http://schemas.microsoft.com/office/powerpoint/2010/main" val="131877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60B6-ADC0-2451-3AE9-3038A6A47629}"/>
              </a:ext>
            </a:extLst>
          </p:cNvPr>
          <p:cNvSpPr>
            <a:spLocks noGrp="1"/>
          </p:cNvSpPr>
          <p:nvPr>
            <p:ph type="title"/>
          </p:nvPr>
        </p:nvSpPr>
        <p:spPr>
          <a:xfrm>
            <a:off x="293249" y="388877"/>
            <a:ext cx="10906172" cy="541996"/>
          </a:xfrm>
        </p:spPr>
        <p:txBody>
          <a:bodyPr>
            <a:normAutofit fontScale="90000"/>
          </a:bodyPr>
          <a:lstStyle/>
          <a:p>
            <a:r>
              <a:rPr lang="en-US" dirty="0"/>
              <a:t>Wilber – early stage</a:t>
            </a:r>
            <a:br>
              <a:rPr lang="en-US" dirty="0"/>
            </a:br>
            <a:r>
              <a:rPr lang="en-US" dirty="0"/>
              <a:t> model</a:t>
            </a:r>
          </a:p>
        </p:txBody>
      </p:sp>
      <p:sp>
        <p:nvSpPr>
          <p:cNvPr id="3" name="Content Placeholder 2">
            <a:extLst>
              <a:ext uri="{FF2B5EF4-FFF2-40B4-BE49-F238E27FC236}">
                <a16:creationId xmlns:a16="http://schemas.microsoft.com/office/drawing/2014/main" id="{2ADAF2D5-8171-BE85-A1A7-94342170BE74}"/>
              </a:ext>
            </a:extLst>
          </p:cNvPr>
          <p:cNvSpPr>
            <a:spLocks noGrp="1"/>
          </p:cNvSpPr>
          <p:nvPr>
            <p:ph idx="1"/>
          </p:nvPr>
        </p:nvSpPr>
        <p:spPr>
          <a:xfrm>
            <a:off x="293249" y="1690688"/>
            <a:ext cx="11060551" cy="5167312"/>
          </a:xfrm>
        </p:spPr>
        <p:txBody>
          <a:bodyPr/>
          <a:lstStyle/>
          <a:p>
            <a:pPr marL="0" indent="0">
              <a:buNone/>
            </a:pPr>
            <a:r>
              <a:rPr lang="en-US" dirty="0"/>
              <a:t>Spirit on top – early Ken Wilber </a:t>
            </a:r>
          </a:p>
          <a:p>
            <a:pPr marL="0" indent="0">
              <a:buNone/>
            </a:pPr>
            <a:r>
              <a:rPr lang="en-US" dirty="0"/>
              <a:t>from Adi Da, later also in </a:t>
            </a:r>
          </a:p>
          <a:p>
            <a:pPr marL="0" indent="0">
              <a:buNone/>
            </a:pPr>
            <a:r>
              <a:rPr lang="en-US" dirty="0"/>
              <a:t>The Religion of Tomorrow</a:t>
            </a:r>
          </a:p>
        </p:txBody>
      </p:sp>
      <p:pic>
        <p:nvPicPr>
          <p:cNvPr id="5" name="Picture 4" descr="A picture containing text, font, handwriting, document&#10;&#10;Description automatically generated">
            <a:extLst>
              <a:ext uri="{FF2B5EF4-FFF2-40B4-BE49-F238E27FC236}">
                <a16:creationId xmlns:a16="http://schemas.microsoft.com/office/drawing/2014/main" id="{4C78E622-D631-7721-B2DD-9C5976008F4C}"/>
              </a:ext>
            </a:extLst>
          </p:cNvPr>
          <p:cNvPicPr>
            <a:picLocks noChangeAspect="1"/>
          </p:cNvPicPr>
          <p:nvPr/>
        </p:nvPicPr>
        <p:blipFill>
          <a:blip r:embed="rId2"/>
          <a:stretch>
            <a:fillRect/>
          </a:stretch>
        </p:blipFill>
        <p:spPr>
          <a:xfrm>
            <a:off x="4912749" y="0"/>
            <a:ext cx="6831623" cy="6858000"/>
          </a:xfrm>
          <a:prstGeom prst="rect">
            <a:avLst/>
          </a:prstGeom>
        </p:spPr>
      </p:pic>
    </p:spTree>
    <p:extLst>
      <p:ext uri="{BB962C8B-B14F-4D97-AF65-F5344CB8AC3E}">
        <p14:creationId xmlns:p14="http://schemas.microsoft.com/office/powerpoint/2010/main" val="398968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69F8-F0A9-7EE8-1FE1-26DBA62D8AA8}"/>
              </a:ext>
            </a:extLst>
          </p:cNvPr>
          <p:cNvSpPr>
            <a:spLocks noGrp="1"/>
          </p:cNvSpPr>
          <p:nvPr>
            <p:ph type="title"/>
          </p:nvPr>
        </p:nvSpPr>
        <p:spPr>
          <a:xfrm>
            <a:off x="838200" y="1"/>
            <a:ext cx="10515600" cy="966157"/>
          </a:xfrm>
        </p:spPr>
        <p:txBody>
          <a:bodyPr>
            <a:normAutofit/>
          </a:bodyPr>
          <a:lstStyle/>
          <a:p>
            <a:r>
              <a:rPr lang="en-US" dirty="0"/>
              <a:t>States and Stages</a:t>
            </a:r>
          </a:p>
        </p:txBody>
      </p:sp>
      <p:sp>
        <p:nvSpPr>
          <p:cNvPr id="3" name="Content Placeholder 2">
            <a:extLst>
              <a:ext uri="{FF2B5EF4-FFF2-40B4-BE49-F238E27FC236}">
                <a16:creationId xmlns:a16="http://schemas.microsoft.com/office/drawing/2014/main" id="{0FE66FA1-1B71-55C8-4798-7FB54689B2B4}"/>
              </a:ext>
            </a:extLst>
          </p:cNvPr>
          <p:cNvSpPr>
            <a:spLocks noGrp="1"/>
          </p:cNvSpPr>
          <p:nvPr>
            <p:ph idx="1"/>
          </p:nvPr>
        </p:nvSpPr>
        <p:spPr>
          <a:xfrm>
            <a:off x="391886" y="1140030"/>
            <a:ext cx="10961914" cy="5588573"/>
          </a:xfrm>
        </p:spPr>
        <p:txBody>
          <a:bodyPr/>
          <a:lstStyle/>
          <a:p>
            <a:pPr marL="0" indent="0">
              <a:buNone/>
            </a:pPr>
            <a:endParaRPr lang="en-US" dirty="0"/>
          </a:p>
          <a:p>
            <a:pPr marL="0" indent="0">
              <a:buNone/>
            </a:pPr>
            <a:endParaRPr lang="en-US" dirty="0"/>
          </a:p>
          <a:p>
            <a:r>
              <a:rPr lang="en-US" dirty="0"/>
              <a:t>Spirit on a different axis – </a:t>
            </a:r>
          </a:p>
          <a:p>
            <a:pPr marL="0" indent="0">
              <a:buNone/>
            </a:pPr>
            <a:r>
              <a:rPr lang="en-US" dirty="0"/>
              <a:t>Ken Wilber, Alan Combs</a:t>
            </a:r>
          </a:p>
          <a:p>
            <a:pPr marL="0" indent="0">
              <a:buNone/>
            </a:pPr>
            <a:endParaRPr lang="en-US" dirty="0"/>
          </a:p>
        </p:txBody>
      </p:sp>
      <p:pic>
        <p:nvPicPr>
          <p:cNvPr id="5" name="Picture 4" descr="A picture containing text, screenshot, font, circle&#10;&#10;Description automatically generated">
            <a:extLst>
              <a:ext uri="{FF2B5EF4-FFF2-40B4-BE49-F238E27FC236}">
                <a16:creationId xmlns:a16="http://schemas.microsoft.com/office/drawing/2014/main" id="{D734A23B-BCDA-073E-D163-87126D90241C}"/>
              </a:ext>
            </a:extLst>
          </p:cNvPr>
          <p:cNvPicPr>
            <a:picLocks noChangeAspect="1"/>
          </p:cNvPicPr>
          <p:nvPr/>
        </p:nvPicPr>
        <p:blipFill>
          <a:blip r:embed="rId2"/>
          <a:stretch>
            <a:fillRect/>
          </a:stretch>
        </p:blipFill>
        <p:spPr>
          <a:xfrm>
            <a:off x="5913912" y="451262"/>
            <a:ext cx="5484769" cy="5449207"/>
          </a:xfrm>
          <a:prstGeom prst="rect">
            <a:avLst/>
          </a:prstGeom>
        </p:spPr>
      </p:pic>
    </p:spTree>
    <p:extLst>
      <p:ext uri="{BB962C8B-B14F-4D97-AF65-F5344CB8AC3E}">
        <p14:creationId xmlns:p14="http://schemas.microsoft.com/office/powerpoint/2010/main" val="344741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D8D6-BC6B-8899-7A5B-27FA89BCEF86}"/>
              </a:ext>
            </a:extLst>
          </p:cNvPr>
          <p:cNvSpPr>
            <a:spLocks noGrp="1"/>
          </p:cNvSpPr>
          <p:nvPr>
            <p:ph type="title"/>
          </p:nvPr>
        </p:nvSpPr>
        <p:spPr/>
        <p:txBody>
          <a:bodyPr/>
          <a:lstStyle/>
          <a:p>
            <a:r>
              <a:rPr lang="en-US" dirty="0"/>
              <a:t>Stages and Stages</a:t>
            </a:r>
          </a:p>
        </p:txBody>
      </p:sp>
      <p:sp>
        <p:nvSpPr>
          <p:cNvPr id="3" name="Content Placeholder 2">
            <a:extLst>
              <a:ext uri="{FF2B5EF4-FFF2-40B4-BE49-F238E27FC236}">
                <a16:creationId xmlns:a16="http://schemas.microsoft.com/office/drawing/2014/main" id="{F78D8F87-9A99-8C9C-18FB-C90346547BAF}"/>
              </a:ext>
            </a:extLst>
          </p:cNvPr>
          <p:cNvSpPr>
            <a:spLocks noGrp="1"/>
          </p:cNvSpPr>
          <p:nvPr>
            <p:ph idx="1"/>
          </p:nvPr>
        </p:nvSpPr>
        <p:spPr/>
        <p:txBody>
          <a:bodyPr/>
          <a:lstStyle/>
          <a:p>
            <a:pPr marL="0" indent="0">
              <a:buNone/>
            </a:pPr>
            <a:r>
              <a:rPr lang="en-US" dirty="0"/>
              <a:t>Spirit intertwined – Terri O’Fallon</a:t>
            </a:r>
          </a:p>
          <a:p>
            <a:r>
              <a:rPr lang="en-US" dirty="0"/>
              <a:t>First Tier</a:t>
            </a:r>
          </a:p>
          <a:p>
            <a:pPr lvl="1"/>
            <a:r>
              <a:rPr lang="en-US" dirty="0"/>
              <a:t>Capacity for visualization</a:t>
            </a:r>
          </a:p>
          <a:p>
            <a:r>
              <a:rPr lang="en-US" dirty="0"/>
              <a:t>Second Tier</a:t>
            </a:r>
          </a:p>
          <a:p>
            <a:pPr lvl="1"/>
            <a:r>
              <a:rPr lang="en-US" dirty="0"/>
              <a:t>Capacity for subtle awareness</a:t>
            </a:r>
          </a:p>
          <a:p>
            <a:r>
              <a:rPr lang="en-US" dirty="0"/>
              <a:t>Third Tier</a:t>
            </a:r>
          </a:p>
          <a:p>
            <a:pPr lvl="1"/>
            <a:r>
              <a:rPr lang="en-US" dirty="0"/>
              <a:t>Capacity for awareness of awareness</a:t>
            </a:r>
          </a:p>
        </p:txBody>
      </p:sp>
    </p:spTree>
    <p:extLst>
      <p:ext uri="{BB962C8B-B14F-4D97-AF65-F5344CB8AC3E}">
        <p14:creationId xmlns:p14="http://schemas.microsoft.com/office/powerpoint/2010/main" val="268652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1926</Words>
  <Application>Microsoft Macintosh PowerPoint</Application>
  <PresentationFormat>Widescreen</PresentationFormat>
  <Paragraphs>136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The STAGES Model of  Adult Development</vt:lpstr>
      <vt:lpstr>Growing up is a lifelong endeavor</vt:lpstr>
      <vt:lpstr>Multiple models compared</vt:lpstr>
      <vt:lpstr>Ways of seeing </vt:lpstr>
      <vt:lpstr>How does growth happen?</vt:lpstr>
      <vt:lpstr>Transformation vs. Translation Lines and stages: horizontal and vertical development</vt:lpstr>
      <vt:lpstr>Wilber – early stage  model</vt:lpstr>
      <vt:lpstr>States and Stages</vt:lpstr>
      <vt:lpstr>Stages and Stages</vt:lpstr>
      <vt:lpstr>PowerPoint Presentation</vt:lpstr>
      <vt:lpstr>Terri O’Fallon STAGES model</vt:lpstr>
      <vt:lpstr>Matrix with Names</vt:lpstr>
      <vt:lpstr>PowerPoint Presentation</vt:lpstr>
      <vt:lpstr>Stage Descriptions: Concrete Tier.  Focus on Concrete Objects</vt:lpstr>
      <vt:lpstr>Discussion</vt:lpstr>
      <vt:lpstr>Stage Descriptions: Subtle Tier – focus on subtle objects</vt:lpstr>
      <vt:lpstr>Discussion of subtle</vt:lpstr>
      <vt:lpstr>Stage Descriptions. Metaware Tier. Focus on Metaware Objects</vt:lpstr>
      <vt:lpstr>What stage am I: How to Know? </vt:lpstr>
      <vt:lpstr>Self Assessment</vt:lpstr>
      <vt:lpstr>Self Assessment</vt:lpstr>
      <vt:lpstr>Practices for transformation</vt:lpstr>
      <vt:lpstr>Recommendations for each stage</vt:lpstr>
      <vt:lpstr>Brief Overview</vt:lpstr>
      <vt:lpstr>Matrix  with  Names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STAGES Model of Adult Growth</dc:title>
  <dc:creator>Lynn Fuentes</dc:creator>
  <cp:lastModifiedBy>Lynn Fuentes</cp:lastModifiedBy>
  <cp:revision>36</cp:revision>
  <dcterms:created xsi:type="dcterms:W3CDTF">2023-05-26T17:27:31Z</dcterms:created>
  <dcterms:modified xsi:type="dcterms:W3CDTF">2023-06-06T15:30:58Z</dcterms:modified>
</cp:coreProperties>
</file>